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68" r:id="rId5"/>
    <p:sldId id="286" r:id="rId6"/>
    <p:sldId id="287" r:id="rId7"/>
    <p:sldId id="288" r:id="rId8"/>
    <p:sldId id="290" r:id="rId9"/>
    <p:sldId id="294" r:id="rId10"/>
    <p:sldId id="289" r:id="rId11"/>
    <p:sldId id="291" r:id="rId12"/>
    <p:sldId id="292" r:id="rId13"/>
    <p:sldId id="293" r:id="rId14"/>
    <p:sldId id="277" r:id="rId15"/>
    <p:sldId id="29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1E75"/>
    <a:srgbClr val="92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C702F9-873B-6141-BD28-0441E6E539A1}" v="87" dt="2023-08-10T06:30:56.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22"/>
    <p:restoredTop sz="95230"/>
  </p:normalViewPr>
  <p:slideViewPr>
    <p:cSldViewPr snapToGrid="0" snapToObjects="1" showGuides="1">
      <p:cViewPr varScale="1">
        <p:scale>
          <a:sx n="129" d="100"/>
          <a:sy n="129" d="100"/>
        </p:scale>
        <p:origin x="224" y="57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7D268-8035-764F-9285-76CFA3721FA7}" type="datetimeFigureOut">
              <a:rPr lang="en-US" smtClean="0"/>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561939-5596-4740-BDBC-CBAB6A9088CC}" type="slidenum">
              <a:rPr lang="en-US" smtClean="0"/>
              <a:t>‹#›</a:t>
            </a:fld>
            <a:endParaRPr lang="en-US"/>
          </a:p>
        </p:txBody>
      </p:sp>
    </p:spTree>
    <p:extLst>
      <p:ext uri="{BB962C8B-B14F-4D97-AF65-F5344CB8AC3E}">
        <p14:creationId xmlns:p14="http://schemas.microsoft.com/office/powerpoint/2010/main" val="428338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6F2473A3-DAE2-6048-8A75-CCFDD41C647A}"/>
              </a:ext>
            </a:extLst>
          </p:cNvPr>
          <p:cNvPicPr>
            <a:picLocks noChangeAspect="1"/>
          </p:cNvPicPr>
          <p:nvPr userDrawn="1"/>
        </p:nvPicPr>
        <p:blipFill rotWithShape="1">
          <a:blip r:embed="rId2"/>
          <a:srcRect r="61341"/>
          <a:stretch/>
        </p:blipFill>
        <p:spPr>
          <a:xfrm>
            <a:off x="-30480" y="0"/>
            <a:ext cx="4713288" cy="6858000"/>
          </a:xfrm>
          <a:prstGeom prst="rect">
            <a:avLst/>
          </a:prstGeom>
        </p:spPr>
      </p:pic>
      <p:sp>
        <p:nvSpPr>
          <p:cNvPr id="5" name="Title 4">
            <a:extLst>
              <a:ext uri="{FF2B5EF4-FFF2-40B4-BE49-F238E27FC236}">
                <a16:creationId xmlns:a16="http://schemas.microsoft.com/office/drawing/2014/main" id="{099098CE-8947-2B63-776E-0B231400AB7E}"/>
              </a:ext>
            </a:extLst>
          </p:cNvPr>
          <p:cNvSpPr>
            <a:spLocks noGrp="1"/>
          </p:cNvSpPr>
          <p:nvPr>
            <p:ph type="title" idx="4294967295" hasCustomPrompt="1"/>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This is the title</a:t>
            </a:r>
            <a:br>
              <a:rPr lang="en-US" sz="3600" b="1" dirty="0">
                <a:solidFill>
                  <a:schemeClr val="accent1"/>
                </a:solidFill>
                <a:latin typeface="Calibri" panose="020F0502020204030204" pitchFamily="34" charset="0"/>
                <a:cs typeface="Calibri" panose="020F0502020204030204" pitchFamily="34" charset="0"/>
              </a:rPr>
            </a:br>
            <a:r>
              <a:rPr lang="en-US" sz="3600" b="1" dirty="0">
                <a:solidFill>
                  <a:schemeClr val="accent1"/>
                </a:solidFill>
                <a:latin typeface="Calibri" panose="020F0502020204030204" pitchFamily="34" charset="0"/>
                <a:cs typeface="Calibri" panose="020F0502020204030204" pitchFamily="34" charset="0"/>
              </a:rPr>
              <a:t>[Calibri bold, 36pt, dark purple]</a:t>
            </a:r>
          </a:p>
        </p:txBody>
      </p:sp>
      <p:cxnSp>
        <p:nvCxnSpPr>
          <p:cNvPr id="6" name="Straight Connector 5">
            <a:extLst>
              <a:ext uri="{FF2B5EF4-FFF2-40B4-BE49-F238E27FC236}">
                <a16:creationId xmlns:a16="http://schemas.microsoft.com/office/drawing/2014/main" id="{9B31F322-EC17-4301-4E96-C54057BC17CE}"/>
              </a:ext>
            </a:extLst>
          </p:cNvPr>
          <p:cNvCxnSpPr>
            <a:cxnSpLocks/>
          </p:cNvCxnSpPr>
          <p:nvPr userDrawn="1"/>
        </p:nvCxnSpPr>
        <p:spPr>
          <a:xfrm flipH="1">
            <a:off x="6411883" y="4917155"/>
            <a:ext cx="5130933"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9774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Finish">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4F8C7B7-68A4-B1F0-B3CB-96DF33685893}"/>
              </a:ext>
            </a:extLst>
          </p:cNvPr>
          <p:cNvPicPr>
            <a:picLocks noChangeAspect="1"/>
          </p:cNvPicPr>
          <p:nvPr userDrawn="1"/>
        </p:nvPicPr>
        <p:blipFill rotWithShape="1">
          <a:blip r:embed="rId2"/>
          <a:srcRect l="8500" r="8500"/>
          <a:stretch/>
        </p:blipFill>
        <p:spPr>
          <a:xfrm rot="16200000">
            <a:off x="2778761" y="-2554479"/>
            <a:ext cx="6634479" cy="11966956"/>
          </a:xfrm>
          <a:prstGeom prst="rect">
            <a:avLst/>
          </a:prstGeom>
        </p:spPr>
      </p:pic>
      <p:sp>
        <p:nvSpPr>
          <p:cNvPr id="3" name="Rectangle 2">
            <a:extLst>
              <a:ext uri="{FF2B5EF4-FFF2-40B4-BE49-F238E27FC236}">
                <a16:creationId xmlns:a16="http://schemas.microsoft.com/office/drawing/2014/main" id="{75F8A5C2-5C0E-2B43-B0B9-AF2F396D84B7}"/>
              </a:ext>
            </a:extLst>
          </p:cNvPr>
          <p:cNvSpPr/>
          <p:nvPr userDrawn="1"/>
        </p:nvSpPr>
        <p:spPr>
          <a:xfrm>
            <a:off x="112522" y="111760"/>
            <a:ext cx="11966956" cy="6634480"/>
          </a:xfrm>
          <a:prstGeom prst="rect">
            <a:avLst/>
          </a:prstGeom>
          <a:solidFill>
            <a:schemeClr val="accent1">
              <a:alpha val="170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ED8D4DC-4CE8-044A-6490-09A21977E75A}"/>
              </a:ext>
            </a:extLst>
          </p:cNvPr>
          <p:cNvSpPr>
            <a:spLocks noGrp="1"/>
          </p:cNvSpPr>
          <p:nvPr>
            <p:ph type="title" hasCustomPrompt="1"/>
          </p:nvPr>
        </p:nvSpPr>
        <p:spPr>
          <a:xfrm>
            <a:off x="3339488" y="2779842"/>
            <a:ext cx="5513021" cy="1520663"/>
          </a:xfrm>
        </p:spPr>
        <p:txBody>
          <a:bodyPr anchor="ctr" anchorCtr="0">
            <a:noAutofit/>
          </a:bodyPr>
          <a:lstStyle>
            <a:lvl1pPr algn="ctr">
              <a:lnSpc>
                <a:spcPts val="4400"/>
              </a:lnSpc>
              <a:defRPr sz="4000" b="0" i="0" spc="0" baseline="0">
                <a:solidFill>
                  <a:schemeClr val="bg1"/>
                </a:solidFill>
                <a:latin typeface="Calibri Light" panose="020F0302020204030204" pitchFamily="34" charset="0"/>
                <a:cs typeface="Calibri Light" panose="020F0302020204030204" pitchFamily="34" charset="0"/>
              </a:defRPr>
            </a:lvl1pPr>
          </a:lstStyle>
          <a:p>
            <a:r>
              <a:rPr lang="en-US" dirty="0"/>
              <a:t>Thank you.</a:t>
            </a:r>
            <a:br>
              <a:rPr lang="en-US" dirty="0"/>
            </a:br>
            <a:r>
              <a:rPr lang="en-US" dirty="0"/>
              <a:t>[Calibri Light, 40pt, White]</a:t>
            </a:r>
          </a:p>
        </p:txBody>
      </p:sp>
    </p:spTree>
    <p:extLst>
      <p:ext uri="{BB962C8B-B14F-4D97-AF65-F5344CB8AC3E}">
        <p14:creationId xmlns:p14="http://schemas.microsoft.com/office/powerpoint/2010/main" val="3895473539"/>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Chart&#10;&#10;Description automatically generated with medium confidence">
            <a:extLst>
              <a:ext uri="{FF2B5EF4-FFF2-40B4-BE49-F238E27FC236}">
                <a16:creationId xmlns:a16="http://schemas.microsoft.com/office/drawing/2014/main" id="{879F5FF3-7C3A-1976-21C6-D94CADE0DEF3}"/>
              </a:ext>
            </a:extLst>
          </p:cNvPr>
          <p:cNvPicPr>
            <a:picLocks noChangeAspect="1"/>
          </p:cNvPicPr>
          <p:nvPr userDrawn="1"/>
        </p:nvPicPr>
        <p:blipFill rotWithShape="1">
          <a:blip r:embed="rId2"/>
          <a:srcRect l="49194" b="35531"/>
          <a:stretch/>
        </p:blipFill>
        <p:spPr>
          <a:xfrm>
            <a:off x="6039294" y="-40640"/>
            <a:ext cx="6194291" cy="4421254"/>
          </a:xfrm>
          <a:prstGeom prst="rect">
            <a:avLst/>
          </a:prstGeom>
        </p:spPr>
      </p:pic>
      <p:sp>
        <p:nvSpPr>
          <p:cNvPr id="7" name="Graphic 12">
            <a:extLst>
              <a:ext uri="{FF2B5EF4-FFF2-40B4-BE49-F238E27FC236}">
                <a16:creationId xmlns:a16="http://schemas.microsoft.com/office/drawing/2014/main" id="{6CB34654-8EA2-BE75-F1DF-128DD710F47D}"/>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3" y="645746"/>
            <a:ext cx="5106987"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2" name="Text Placeholder 11">
            <a:extLst>
              <a:ext uri="{FF2B5EF4-FFF2-40B4-BE49-F238E27FC236}">
                <a16:creationId xmlns:a16="http://schemas.microsoft.com/office/drawing/2014/main" id="{C5C3CCA8-41F4-F00D-A71D-31D6C6CA8B8F}"/>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Tree>
    <p:extLst>
      <p:ext uri="{BB962C8B-B14F-4D97-AF65-F5344CB8AC3E}">
        <p14:creationId xmlns:p14="http://schemas.microsoft.com/office/powerpoint/2010/main" val="4755950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41771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873125" y="2836215"/>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11" name="Picture Placeholder 3">
            <a:extLst>
              <a:ext uri="{FF2B5EF4-FFF2-40B4-BE49-F238E27FC236}">
                <a16:creationId xmlns:a16="http://schemas.microsoft.com/office/drawing/2014/main" id="{73FCE123-25B5-7435-07A9-D2771B4FDA5B}"/>
              </a:ext>
            </a:extLst>
          </p:cNvPr>
          <p:cNvSpPr>
            <a:spLocks noGrp="1"/>
          </p:cNvSpPr>
          <p:nvPr>
            <p:ph type="pic" sz="quarter" idx="17" hasCustomPrompt="1"/>
          </p:nvPr>
        </p:nvSpPr>
        <p:spPr>
          <a:xfrm>
            <a:off x="6165176" y="124477"/>
            <a:ext cx="5914553" cy="2937611"/>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 name="connsiteX0" fmla="*/ 0 w 5860309"/>
              <a:gd name="connsiteY0" fmla="*/ 0 h 4610099"/>
              <a:gd name="connsiteX1" fmla="*/ 5860309 w 5860309"/>
              <a:gd name="connsiteY1" fmla="*/ 0 h 4610099"/>
              <a:gd name="connsiteX2" fmla="*/ 3937725 w 5860309"/>
              <a:gd name="connsiteY2" fmla="*/ 1865644 h 4610099"/>
              <a:gd name="connsiteX3" fmla="*/ 4656183 w 5860309"/>
              <a:gd name="connsiteY3" fmla="*/ 4610099 h 4610099"/>
              <a:gd name="connsiteX4" fmla="*/ 0 w 5860309"/>
              <a:gd name="connsiteY4" fmla="*/ 4610099 h 4610099"/>
              <a:gd name="connsiteX5" fmla="*/ 0 w 5860309"/>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656183 w 5884091"/>
              <a:gd name="connsiteY3" fmla="*/ 4610099 h 4610099"/>
              <a:gd name="connsiteX4" fmla="*/ 0 w 5884091"/>
              <a:gd name="connsiteY4" fmla="*/ 4610099 h 4610099"/>
              <a:gd name="connsiteX5" fmla="*/ 0 w 5884091"/>
              <a:gd name="connsiteY5" fmla="*/ 0 h 4610099"/>
              <a:gd name="connsiteX0" fmla="*/ 0 w 5884091"/>
              <a:gd name="connsiteY0" fmla="*/ 0 h 4610099"/>
              <a:gd name="connsiteX1" fmla="*/ 5860309 w 5884091"/>
              <a:gd name="connsiteY1" fmla="*/ 0 h 4610099"/>
              <a:gd name="connsiteX2" fmla="*/ 5884091 w 5884091"/>
              <a:gd name="connsiteY2" fmla="*/ 3642193 h 4610099"/>
              <a:gd name="connsiteX3" fmla="*/ 4107543 w 5884091"/>
              <a:gd name="connsiteY3" fmla="*/ 2898865 h 4610099"/>
              <a:gd name="connsiteX4" fmla="*/ 0 w 5884091"/>
              <a:gd name="connsiteY4" fmla="*/ 4610099 h 4610099"/>
              <a:gd name="connsiteX5" fmla="*/ 0 w 5884091"/>
              <a:gd name="connsiteY5" fmla="*/ 0 h 4610099"/>
              <a:gd name="connsiteX0" fmla="*/ 0 w 5910216"/>
              <a:gd name="connsiteY0" fmla="*/ 0 h 4610099"/>
              <a:gd name="connsiteX1" fmla="*/ 5860309 w 5910216"/>
              <a:gd name="connsiteY1" fmla="*/ 0 h 4610099"/>
              <a:gd name="connsiteX2" fmla="*/ 5910216 w 5910216"/>
              <a:gd name="connsiteY2" fmla="*/ 2780045 h 4610099"/>
              <a:gd name="connsiteX3" fmla="*/ 4107543 w 5910216"/>
              <a:gd name="connsiteY3" fmla="*/ 2898865 h 4610099"/>
              <a:gd name="connsiteX4" fmla="*/ 0 w 5910216"/>
              <a:gd name="connsiteY4" fmla="*/ 4610099 h 4610099"/>
              <a:gd name="connsiteX5" fmla="*/ 0 w 5910216"/>
              <a:gd name="connsiteY5" fmla="*/ 0 h 4610099"/>
              <a:gd name="connsiteX0" fmla="*/ 0 w 5910216"/>
              <a:gd name="connsiteY0" fmla="*/ 0 h 2898865"/>
              <a:gd name="connsiteX1" fmla="*/ 5860309 w 5910216"/>
              <a:gd name="connsiteY1" fmla="*/ 0 h 2898865"/>
              <a:gd name="connsiteX2" fmla="*/ 5910216 w 5910216"/>
              <a:gd name="connsiteY2" fmla="*/ 2780045 h 2898865"/>
              <a:gd name="connsiteX3" fmla="*/ 4107543 w 5910216"/>
              <a:gd name="connsiteY3" fmla="*/ 2898865 h 2898865"/>
              <a:gd name="connsiteX4" fmla="*/ 718458 w 5910216"/>
              <a:gd name="connsiteY4" fmla="*/ 2180408 h 2898865"/>
              <a:gd name="connsiteX5" fmla="*/ 0 w 5910216"/>
              <a:gd name="connsiteY5" fmla="*/ 0 h 2898865"/>
              <a:gd name="connsiteX0" fmla="*/ 0 w 5914553"/>
              <a:gd name="connsiteY0" fmla="*/ 15499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5499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718458 w 5914553"/>
              <a:gd name="connsiteY4" fmla="*/ 2195907 h 2914364"/>
              <a:gd name="connsiteX5" fmla="*/ 0 w 5914553"/>
              <a:gd name="connsiteY5" fmla="*/ 1 h 2914364"/>
              <a:gd name="connsiteX0" fmla="*/ 0 w 5914553"/>
              <a:gd name="connsiteY0" fmla="*/ 1 h 2914364"/>
              <a:gd name="connsiteX1" fmla="*/ 5914553 w 5914553"/>
              <a:gd name="connsiteY1" fmla="*/ 0 h 2914364"/>
              <a:gd name="connsiteX2" fmla="*/ 5910216 w 5914553"/>
              <a:gd name="connsiteY2" fmla="*/ 2795544 h 2914364"/>
              <a:gd name="connsiteX3" fmla="*/ 4107543 w 5914553"/>
              <a:gd name="connsiteY3" fmla="*/ 2914364 h 2914364"/>
              <a:gd name="connsiteX4" fmla="*/ 555726 w 5914553"/>
              <a:gd name="connsiteY4" fmla="*/ 1754206 h 2914364"/>
              <a:gd name="connsiteX5" fmla="*/ 0 w 5914553"/>
              <a:gd name="connsiteY5" fmla="*/ 1 h 2914364"/>
              <a:gd name="connsiteX0" fmla="*/ 0 w 5914553"/>
              <a:gd name="connsiteY0" fmla="*/ 1 h 2795544"/>
              <a:gd name="connsiteX1" fmla="*/ 5914553 w 5914553"/>
              <a:gd name="connsiteY1" fmla="*/ 0 h 2795544"/>
              <a:gd name="connsiteX2" fmla="*/ 5910216 w 5914553"/>
              <a:gd name="connsiteY2" fmla="*/ 2795544 h 2795544"/>
              <a:gd name="connsiteX3" fmla="*/ 3603848 w 5914553"/>
              <a:gd name="connsiteY3" fmla="*/ 2666391 h 2795544"/>
              <a:gd name="connsiteX4" fmla="*/ 555726 w 5914553"/>
              <a:gd name="connsiteY4" fmla="*/ 1754206 h 2795544"/>
              <a:gd name="connsiteX5" fmla="*/ 0 w 5914553"/>
              <a:gd name="connsiteY5" fmla="*/ 1 h 2795544"/>
              <a:gd name="connsiteX0" fmla="*/ 0 w 5914553"/>
              <a:gd name="connsiteY0" fmla="*/ 1 h 2937611"/>
              <a:gd name="connsiteX1" fmla="*/ 5914553 w 5914553"/>
              <a:gd name="connsiteY1" fmla="*/ 0 h 2937611"/>
              <a:gd name="connsiteX2" fmla="*/ 5910216 w 5914553"/>
              <a:gd name="connsiteY2" fmla="*/ 2795544 h 2937611"/>
              <a:gd name="connsiteX3" fmla="*/ 4084295 w 5914553"/>
              <a:gd name="connsiteY3" fmla="*/ 2937611 h 2937611"/>
              <a:gd name="connsiteX4" fmla="*/ 555726 w 5914553"/>
              <a:gd name="connsiteY4" fmla="*/ 1754206 h 2937611"/>
              <a:gd name="connsiteX5" fmla="*/ 0 w 5914553"/>
              <a:gd name="connsiteY5" fmla="*/ 1 h 29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4553" h="2937611">
                <a:moveTo>
                  <a:pt x="0" y="1"/>
                </a:moveTo>
                <a:lnTo>
                  <a:pt x="5914553" y="0"/>
                </a:lnTo>
                <a:cubicBezTo>
                  <a:pt x="5913107" y="931848"/>
                  <a:pt x="5911662" y="1863696"/>
                  <a:pt x="5910216" y="2795544"/>
                </a:cubicBezTo>
                <a:lnTo>
                  <a:pt x="4084295" y="2937611"/>
                </a:lnTo>
                <a:lnTo>
                  <a:pt x="555726" y="1754206"/>
                </a:lnTo>
                <a:lnTo>
                  <a:pt x="0" y="1"/>
                </a:lnTo>
                <a:close/>
              </a:path>
            </a:pathLst>
          </a:custGeom>
          <a:solidFill>
            <a:schemeClr val="accent2">
              <a:alpha val="8000"/>
            </a:schemeClr>
          </a:solidFill>
        </p:spPr>
        <p:txBody>
          <a:bodyPr anchor="ctr" anchorCtr="0"/>
          <a:lstStyle>
            <a:lvl1pPr algn="ctr">
              <a:defRPr/>
            </a:lvl1pPr>
          </a:lstStyle>
          <a:p>
            <a:r>
              <a:rPr lang="en-US" dirty="0"/>
              <a:t>Insert image here</a:t>
            </a:r>
          </a:p>
        </p:txBody>
      </p:sp>
      <p:sp>
        <p:nvSpPr>
          <p:cNvPr id="2" name="Graphic 12">
            <a:extLst>
              <a:ext uri="{FF2B5EF4-FFF2-40B4-BE49-F238E27FC236}">
                <a16:creationId xmlns:a16="http://schemas.microsoft.com/office/drawing/2014/main" id="{7833955D-7222-18A0-1C7E-05110F5B2A32}"/>
              </a:ext>
            </a:extLst>
          </p:cNvPr>
          <p:cNvSpPr/>
          <p:nvPr userDrawn="1"/>
        </p:nvSpPr>
        <p:spPr>
          <a:xfrm rot="8192154">
            <a:off x="548154" y="4522793"/>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3" name="Graphic 12">
            <a:extLst>
              <a:ext uri="{FF2B5EF4-FFF2-40B4-BE49-F238E27FC236}">
                <a16:creationId xmlns:a16="http://schemas.microsoft.com/office/drawing/2014/main" id="{788AD134-EDC5-E678-06CD-0DF715CE149D}"/>
              </a:ext>
            </a:extLst>
          </p:cNvPr>
          <p:cNvSpPr/>
          <p:nvPr userDrawn="1"/>
        </p:nvSpPr>
        <p:spPr>
          <a:xfrm rot="1535056">
            <a:off x="622781" y="5257622"/>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Tree>
    <p:extLst>
      <p:ext uri="{BB962C8B-B14F-4D97-AF65-F5344CB8AC3E}">
        <p14:creationId xmlns:p14="http://schemas.microsoft.com/office/powerpoint/2010/main" val="498409137"/>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
    <p:bg>
      <p:bgPr>
        <a:solidFill>
          <a:schemeClr val="bg1"/>
        </a:solidFill>
        <a:effectLst/>
      </p:bgPr>
    </p:bg>
    <p:spTree>
      <p:nvGrpSpPr>
        <p:cNvPr id="1" name=""/>
        <p:cNvGrpSpPr/>
        <p:nvPr/>
      </p:nvGrpSpPr>
      <p:grpSpPr>
        <a:xfrm>
          <a:off x="0" y="0"/>
          <a:ext cx="0" cy="0"/>
          <a:chOff x="0" y="0"/>
          <a:chExt cx="0" cy="0"/>
        </a:xfrm>
      </p:grpSpPr>
      <p:sp>
        <p:nvSpPr>
          <p:cNvPr id="17" name="Footer Placeholder 4">
            <a:extLst>
              <a:ext uri="{FF2B5EF4-FFF2-40B4-BE49-F238E27FC236}">
                <a16:creationId xmlns:a16="http://schemas.microsoft.com/office/drawing/2014/main" id="{D3C2728D-3EE9-D87D-913F-2A4C10583154}"/>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8" name="Slide Number Placeholder 5">
            <a:extLst>
              <a:ext uri="{FF2B5EF4-FFF2-40B4-BE49-F238E27FC236}">
                <a16:creationId xmlns:a16="http://schemas.microsoft.com/office/drawing/2014/main" id="{5E6E86B8-CA3F-12B1-0165-A6E3695874BF}"/>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22" name="Straight Connector 21">
            <a:extLst>
              <a:ext uri="{FF2B5EF4-FFF2-40B4-BE49-F238E27FC236}">
                <a16:creationId xmlns:a16="http://schemas.microsoft.com/office/drawing/2014/main" id="{522AAAE3-8B0B-8045-32DE-B8B27B3070F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7" name="Graphic 12">
            <a:extLst>
              <a:ext uri="{FF2B5EF4-FFF2-40B4-BE49-F238E27FC236}">
                <a16:creationId xmlns:a16="http://schemas.microsoft.com/office/drawing/2014/main" id="{6CB34654-8EA2-BE75-F1DF-128DD710F47D}"/>
              </a:ext>
            </a:extLst>
          </p:cNvPr>
          <p:cNvSpPr/>
          <p:nvPr userDrawn="1"/>
        </p:nvSpPr>
        <p:spPr>
          <a:xfrm rot="8192154">
            <a:off x="11100986" y="-64907"/>
            <a:ext cx="649177" cy="2102095"/>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8" name="Graphic 12">
            <a:extLst>
              <a:ext uri="{FF2B5EF4-FFF2-40B4-BE49-F238E27FC236}">
                <a16:creationId xmlns:a16="http://schemas.microsoft.com/office/drawing/2014/main" id="{549DCDE8-0E48-8AC8-E007-36A47D3D5AF4}"/>
              </a:ext>
            </a:extLst>
          </p:cNvPr>
          <p:cNvSpPr/>
          <p:nvPr userDrawn="1"/>
        </p:nvSpPr>
        <p:spPr>
          <a:xfrm rot="1535056">
            <a:off x="11175612" y="605175"/>
            <a:ext cx="499920" cy="1618786"/>
          </a:xfrm>
          <a:custGeom>
            <a:avLst/>
            <a:gdLst>
              <a:gd name="connsiteX0" fmla="*/ 0 w 582042"/>
              <a:gd name="connsiteY0" fmla="*/ 2358117 h 2358117"/>
              <a:gd name="connsiteX1" fmla="*/ 457077 w 582042"/>
              <a:gd name="connsiteY1" fmla="*/ 2202702 h 2358117"/>
              <a:gd name="connsiteX2" fmla="*/ 582042 w 582042"/>
              <a:gd name="connsiteY2" fmla="*/ 564164 h 2358117"/>
              <a:gd name="connsiteX3" fmla="*/ 0 w 582042"/>
              <a:gd name="connsiteY3" fmla="*/ 0 h 2358117"/>
              <a:gd name="connsiteX4" fmla="*/ 0 w 582042"/>
              <a:gd name="connsiteY4" fmla="*/ 2358117 h 2358117"/>
              <a:gd name="connsiteX0" fmla="*/ 0 w 1067234"/>
              <a:gd name="connsiteY0" fmla="*/ 2358117 h 2358117"/>
              <a:gd name="connsiteX1" fmla="*/ 457077 w 1067234"/>
              <a:gd name="connsiteY1" fmla="*/ 2202702 h 2358117"/>
              <a:gd name="connsiteX2" fmla="*/ 1067234 w 1067234"/>
              <a:gd name="connsiteY2" fmla="*/ 704123 h 2358117"/>
              <a:gd name="connsiteX3" fmla="*/ 0 w 1067234"/>
              <a:gd name="connsiteY3" fmla="*/ 0 h 2358117"/>
              <a:gd name="connsiteX4" fmla="*/ 0 w 1067234"/>
              <a:gd name="connsiteY4" fmla="*/ 2358117 h 2358117"/>
              <a:gd name="connsiteX0" fmla="*/ 0 w 1067234"/>
              <a:gd name="connsiteY0" fmla="*/ 2358117 h 2358117"/>
              <a:gd name="connsiteX1" fmla="*/ 811640 w 1067234"/>
              <a:gd name="connsiteY1" fmla="*/ 1913454 h 2358117"/>
              <a:gd name="connsiteX2" fmla="*/ 1067234 w 1067234"/>
              <a:gd name="connsiteY2" fmla="*/ 704123 h 2358117"/>
              <a:gd name="connsiteX3" fmla="*/ 0 w 1067234"/>
              <a:gd name="connsiteY3" fmla="*/ 0 h 2358117"/>
              <a:gd name="connsiteX4" fmla="*/ 0 w 1067234"/>
              <a:gd name="connsiteY4" fmla="*/ 2358117 h 2358117"/>
              <a:gd name="connsiteX0" fmla="*/ 625151 w 1692385"/>
              <a:gd name="connsiteY0" fmla="*/ 1653994 h 1653994"/>
              <a:gd name="connsiteX1" fmla="*/ 1436791 w 1692385"/>
              <a:gd name="connsiteY1" fmla="*/ 1209331 h 1653994"/>
              <a:gd name="connsiteX2" fmla="*/ 1692385 w 1692385"/>
              <a:gd name="connsiteY2" fmla="*/ 0 h 1653994"/>
              <a:gd name="connsiteX3" fmla="*/ 0 w 1692385"/>
              <a:gd name="connsiteY3" fmla="*/ 266261 h 1653994"/>
              <a:gd name="connsiteX4" fmla="*/ 625151 w 1692385"/>
              <a:gd name="connsiteY4" fmla="*/ 1653994 h 1653994"/>
              <a:gd name="connsiteX0" fmla="*/ 625151 w 1436791"/>
              <a:gd name="connsiteY0" fmla="*/ 2484419 h 2484419"/>
              <a:gd name="connsiteX1" fmla="*/ 1436791 w 1436791"/>
              <a:gd name="connsiteY1" fmla="*/ 2039756 h 2484419"/>
              <a:gd name="connsiteX2" fmla="*/ 1291169 w 1436791"/>
              <a:gd name="connsiteY2" fmla="*/ 0 h 2484419"/>
              <a:gd name="connsiteX3" fmla="*/ 0 w 1436791"/>
              <a:gd name="connsiteY3" fmla="*/ 1096686 h 2484419"/>
              <a:gd name="connsiteX4" fmla="*/ 625151 w 1436791"/>
              <a:gd name="connsiteY4" fmla="*/ 2484419 h 2484419"/>
              <a:gd name="connsiteX0" fmla="*/ 625151 w 1291169"/>
              <a:gd name="connsiteY0" fmla="*/ 2484419 h 2484419"/>
              <a:gd name="connsiteX1" fmla="*/ 1147542 w 1291169"/>
              <a:gd name="connsiteY1" fmla="*/ 1451928 h 2484419"/>
              <a:gd name="connsiteX2" fmla="*/ 1291169 w 1291169"/>
              <a:gd name="connsiteY2" fmla="*/ 0 h 2484419"/>
              <a:gd name="connsiteX3" fmla="*/ 0 w 1291169"/>
              <a:gd name="connsiteY3" fmla="*/ 1096686 h 2484419"/>
              <a:gd name="connsiteX4" fmla="*/ 625151 w 1291169"/>
              <a:gd name="connsiteY4" fmla="*/ 2484419 h 2484419"/>
              <a:gd name="connsiteX0" fmla="*/ 419878 w 1291169"/>
              <a:gd name="connsiteY0" fmla="*/ 2241824 h 2241824"/>
              <a:gd name="connsiteX1" fmla="*/ 1147542 w 1291169"/>
              <a:gd name="connsiteY1" fmla="*/ 1451928 h 2241824"/>
              <a:gd name="connsiteX2" fmla="*/ 1291169 w 1291169"/>
              <a:gd name="connsiteY2" fmla="*/ 0 h 2241824"/>
              <a:gd name="connsiteX3" fmla="*/ 0 w 1291169"/>
              <a:gd name="connsiteY3" fmla="*/ 1096686 h 2241824"/>
              <a:gd name="connsiteX4" fmla="*/ 419878 w 1291169"/>
              <a:gd name="connsiteY4" fmla="*/ 2241824 h 2241824"/>
              <a:gd name="connsiteX0" fmla="*/ 139960 w 1011251"/>
              <a:gd name="connsiteY0" fmla="*/ 2241824 h 2241824"/>
              <a:gd name="connsiteX1" fmla="*/ 867624 w 1011251"/>
              <a:gd name="connsiteY1" fmla="*/ 1451928 h 2241824"/>
              <a:gd name="connsiteX2" fmla="*/ 1011251 w 1011251"/>
              <a:gd name="connsiteY2" fmla="*/ 0 h 2241824"/>
              <a:gd name="connsiteX3" fmla="*/ 0 w 1011251"/>
              <a:gd name="connsiteY3" fmla="*/ 910073 h 2241824"/>
              <a:gd name="connsiteX4" fmla="*/ 139960 w 1011251"/>
              <a:gd name="connsiteY4" fmla="*/ 2241824 h 2241824"/>
              <a:gd name="connsiteX0" fmla="*/ 139960 w 1170730"/>
              <a:gd name="connsiteY0" fmla="*/ 2241824 h 2241824"/>
              <a:gd name="connsiteX1" fmla="*/ 1170730 w 1170730"/>
              <a:gd name="connsiteY1" fmla="*/ 1055764 h 2241824"/>
              <a:gd name="connsiteX2" fmla="*/ 1011251 w 1170730"/>
              <a:gd name="connsiteY2" fmla="*/ 0 h 2241824"/>
              <a:gd name="connsiteX3" fmla="*/ 0 w 1170730"/>
              <a:gd name="connsiteY3" fmla="*/ 910073 h 2241824"/>
              <a:gd name="connsiteX4" fmla="*/ 139960 w 1170730"/>
              <a:gd name="connsiteY4" fmla="*/ 2241824 h 2241824"/>
              <a:gd name="connsiteX0" fmla="*/ 308594 w 1339364"/>
              <a:gd name="connsiteY0" fmla="*/ 2241824 h 2241824"/>
              <a:gd name="connsiteX1" fmla="*/ 1339364 w 1339364"/>
              <a:gd name="connsiteY1" fmla="*/ 1055764 h 2241824"/>
              <a:gd name="connsiteX2" fmla="*/ 1179885 w 1339364"/>
              <a:gd name="connsiteY2" fmla="*/ 0 h 2241824"/>
              <a:gd name="connsiteX3" fmla="*/ 0 w 1339364"/>
              <a:gd name="connsiteY3" fmla="*/ 1222106 h 2241824"/>
              <a:gd name="connsiteX4" fmla="*/ 308594 w 1339364"/>
              <a:gd name="connsiteY4" fmla="*/ 2241824 h 2241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364" h="2241824">
                <a:moveTo>
                  <a:pt x="308594" y="2241824"/>
                </a:moveTo>
                <a:lnTo>
                  <a:pt x="1339364" y="1055764"/>
                </a:lnTo>
                <a:lnTo>
                  <a:pt x="1179885" y="0"/>
                </a:lnTo>
                <a:lnTo>
                  <a:pt x="0" y="1222106"/>
                </a:lnTo>
                <a:lnTo>
                  <a:pt x="308594" y="2241824"/>
                </a:lnTo>
                <a:close/>
              </a:path>
            </a:pathLst>
          </a:custGeom>
          <a:solidFill>
            <a:schemeClr val="accent1">
              <a:alpha val="5000"/>
            </a:schemeClr>
          </a:solidFill>
          <a:ln w="4035" cap="flat">
            <a:noFill/>
            <a:prstDash val="solid"/>
            <a:miter/>
          </a:ln>
        </p:spPr>
        <p:txBody>
          <a:bodyPr rtlCol="0" anchor="ctr"/>
          <a:lstStyle/>
          <a:p>
            <a:endParaRPr lang="en-US"/>
          </a:p>
        </p:txBody>
      </p:sp>
      <p:sp>
        <p:nvSpPr>
          <p:cNvPr id="14" name="Text Placeholder 3">
            <a:extLst>
              <a:ext uri="{FF2B5EF4-FFF2-40B4-BE49-F238E27FC236}">
                <a16:creationId xmlns:a16="http://schemas.microsoft.com/office/drawing/2014/main" id="{B62569CE-4B4B-B290-5DA6-FB0EF98C44F8}"/>
              </a:ext>
            </a:extLst>
          </p:cNvPr>
          <p:cNvSpPr>
            <a:spLocks noGrp="1"/>
          </p:cNvSpPr>
          <p:nvPr>
            <p:ph type="body" sz="quarter" idx="14" hasCustomPrompt="1"/>
          </p:nvPr>
        </p:nvSpPr>
        <p:spPr>
          <a:xfrm>
            <a:off x="872744" y="645746"/>
            <a:ext cx="4234834" cy="118557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2" name="Text Placeholder 11">
            <a:extLst>
              <a:ext uri="{FF2B5EF4-FFF2-40B4-BE49-F238E27FC236}">
                <a16:creationId xmlns:a16="http://schemas.microsoft.com/office/drawing/2014/main" id="{2C284178-BB65-E049-4F74-551361A3CBBD}"/>
              </a:ext>
            </a:extLst>
          </p:cNvPr>
          <p:cNvSpPr>
            <a:spLocks noGrp="1"/>
          </p:cNvSpPr>
          <p:nvPr>
            <p:ph type="body" sz="quarter" idx="15" hasCustomPrompt="1"/>
          </p:nvPr>
        </p:nvSpPr>
        <p:spPr>
          <a:xfrm>
            <a:off x="5609968" y="2116453"/>
            <a:ext cx="4044864" cy="1185570"/>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p:txBody>
      </p:sp>
      <p:sp>
        <p:nvSpPr>
          <p:cNvPr id="20" name="Text Placeholder 7">
            <a:extLst>
              <a:ext uri="{FF2B5EF4-FFF2-40B4-BE49-F238E27FC236}">
                <a16:creationId xmlns:a16="http://schemas.microsoft.com/office/drawing/2014/main" id="{BB3AD93C-1A6B-D4C5-BDAA-D33866419BE0}"/>
              </a:ext>
            </a:extLst>
          </p:cNvPr>
          <p:cNvSpPr>
            <a:spLocks noGrp="1"/>
          </p:cNvSpPr>
          <p:nvPr>
            <p:ph type="body" sz="quarter" idx="16" hasCustomPrompt="1"/>
          </p:nvPr>
        </p:nvSpPr>
        <p:spPr>
          <a:xfrm>
            <a:off x="5609968" y="3843045"/>
            <a:ext cx="4782064"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
        <p:nvSpPr>
          <p:cNvPr id="4" name="Picture Placeholder 3">
            <a:extLst>
              <a:ext uri="{FF2B5EF4-FFF2-40B4-BE49-F238E27FC236}">
                <a16:creationId xmlns:a16="http://schemas.microsoft.com/office/drawing/2014/main" id="{5DCE51E0-A32A-6549-148C-25BCCD75A18C}"/>
              </a:ext>
            </a:extLst>
          </p:cNvPr>
          <p:cNvSpPr>
            <a:spLocks noGrp="1"/>
          </p:cNvSpPr>
          <p:nvPr>
            <p:ph type="pic" sz="quarter" idx="17" hasCustomPrompt="1"/>
          </p:nvPr>
        </p:nvSpPr>
        <p:spPr>
          <a:xfrm>
            <a:off x="172720" y="2111376"/>
            <a:ext cx="4656183" cy="4610099"/>
          </a:xfrm>
          <a:custGeom>
            <a:avLst/>
            <a:gdLst>
              <a:gd name="connsiteX0" fmla="*/ 0 w 5008880"/>
              <a:gd name="connsiteY0" fmla="*/ 0 h 4610099"/>
              <a:gd name="connsiteX1" fmla="*/ 4240515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13063 h 4623162"/>
              <a:gd name="connsiteX1" fmla="*/ 2463967 w 5008880"/>
              <a:gd name="connsiteY1" fmla="*/ 0 h 4623162"/>
              <a:gd name="connsiteX2" fmla="*/ 5008880 w 5008880"/>
              <a:gd name="connsiteY2" fmla="*/ 781428 h 4623162"/>
              <a:gd name="connsiteX3" fmla="*/ 5008880 w 5008880"/>
              <a:gd name="connsiteY3" fmla="*/ 4623162 h 4623162"/>
              <a:gd name="connsiteX4" fmla="*/ 0 w 5008880"/>
              <a:gd name="connsiteY4" fmla="*/ 4623162 h 4623162"/>
              <a:gd name="connsiteX5" fmla="*/ 0 w 5008880"/>
              <a:gd name="connsiteY5" fmla="*/ 13063 h 4623162"/>
              <a:gd name="connsiteX0" fmla="*/ 0 w 5008880"/>
              <a:gd name="connsiteY0" fmla="*/ 0 h 4610099"/>
              <a:gd name="connsiteX1" fmla="*/ 870298 w 5008880"/>
              <a:gd name="connsiteY1" fmla="*/ 0 h 4610099"/>
              <a:gd name="connsiteX2" fmla="*/ 5008880 w 5008880"/>
              <a:gd name="connsiteY2" fmla="*/ 768365 h 4610099"/>
              <a:gd name="connsiteX3" fmla="*/ 5008880 w 5008880"/>
              <a:gd name="connsiteY3" fmla="*/ 4610099 h 4610099"/>
              <a:gd name="connsiteX4" fmla="*/ 0 w 5008880"/>
              <a:gd name="connsiteY4" fmla="*/ 4610099 h 4610099"/>
              <a:gd name="connsiteX5" fmla="*/ 0 w 5008880"/>
              <a:gd name="connsiteY5" fmla="*/ 0 h 4610099"/>
              <a:gd name="connsiteX0" fmla="*/ 0 w 5008880"/>
              <a:gd name="connsiteY0" fmla="*/ 0 h 4610099"/>
              <a:gd name="connsiteX1" fmla="*/ 870298 w 5008880"/>
              <a:gd name="connsiteY1" fmla="*/ 0 h 4610099"/>
              <a:gd name="connsiteX2" fmla="*/ 3702594 w 5008880"/>
              <a:gd name="connsiteY2" fmla="*/ 898993 h 4610099"/>
              <a:gd name="connsiteX3" fmla="*/ 5008880 w 5008880"/>
              <a:gd name="connsiteY3" fmla="*/ 4610099 h 4610099"/>
              <a:gd name="connsiteX4" fmla="*/ 0 w 5008880"/>
              <a:gd name="connsiteY4" fmla="*/ 4610099 h 4610099"/>
              <a:gd name="connsiteX5" fmla="*/ 0 w 5008880"/>
              <a:gd name="connsiteY5" fmla="*/ 0 h 4610099"/>
              <a:gd name="connsiteX0" fmla="*/ 0 w 3702594"/>
              <a:gd name="connsiteY0" fmla="*/ 0 h 4610099"/>
              <a:gd name="connsiteX1" fmla="*/ 870298 w 3702594"/>
              <a:gd name="connsiteY1" fmla="*/ 0 h 4610099"/>
              <a:gd name="connsiteX2" fmla="*/ 3702594 w 3702594"/>
              <a:gd name="connsiteY2" fmla="*/ 898993 h 4610099"/>
              <a:gd name="connsiteX3" fmla="*/ 2500812 w 3702594"/>
              <a:gd name="connsiteY3" fmla="*/ 4610099 h 4610099"/>
              <a:gd name="connsiteX4" fmla="*/ 0 w 3702594"/>
              <a:gd name="connsiteY4" fmla="*/ 4610099 h 4610099"/>
              <a:gd name="connsiteX5" fmla="*/ 0 w 3702594"/>
              <a:gd name="connsiteY5" fmla="*/ 0 h 4610099"/>
              <a:gd name="connsiteX0" fmla="*/ 0 w 3754846"/>
              <a:gd name="connsiteY0" fmla="*/ 0 h 4610099"/>
              <a:gd name="connsiteX1" fmla="*/ 870298 w 3754846"/>
              <a:gd name="connsiteY1" fmla="*/ 0 h 4610099"/>
              <a:gd name="connsiteX2" fmla="*/ 3702594 w 3754846"/>
              <a:gd name="connsiteY2" fmla="*/ 898993 h 4610099"/>
              <a:gd name="connsiteX3" fmla="*/ 3754846 w 3754846"/>
              <a:gd name="connsiteY3" fmla="*/ 4610099 h 4610099"/>
              <a:gd name="connsiteX4" fmla="*/ 0 w 3754846"/>
              <a:gd name="connsiteY4" fmla="*/ 4610099 h 4610099"/>
              <a:gd name="connsiteX5" fmla="*/ 0 w 3754846"/>
              <a:gd name="connsiteY5" fmla="*/ 0 h 4610099"/>
              <a:gd name="connsiteX0" fmla="*/ 0 w 3754846"/>
              <a:gd name="connsiteY0" fmla="*/ 0 h 4610099"/>
              <a:gd name="connsiteX1" fmla="*/ 870298 w 3754846"/>
              <a:gd name="connsiteY1" fmla="*/ 0 h 4610099"/>
              <a:gd name="connsiteX2" fmla="*/ 2840446 w 3754846"/>
              <a:gd name="connsiteY2" fmla="*/ 1055747 h 4610099"/>
              <a:gd name="connsiteX3" fmla="*/ 3754846 w 3754846"/>
              <a:gd name="connsiteY3" fmla="*/ 4610099 h 4610099"/>
              <a:gd name="connsiteX4" fmla="*/ 0 w 3754846"/>
              <a:gd name="connsiteY4" fmla="*/ 4610099 h 4610099"/>
              <a:gd name="connsiteX5" fmla="*/ 0 w 3754846"/>
              <a:gd name="connsiteY5" fmla="*/ 0 h 4610099"/>
              <a:gd name="connsiteX0" fmla="*/ 0 w 4656183"/>
              <a:gd name="connsiteY0" fmla="*/ 0 h 4610099"/>
              <a:gd name="connsiteX1" fmla="*/ 870298 w 4656183"/>
              <a:gd name="connsiteY1" fmla="*/ 0 h 4610099"/>
              <a:gd name="connsiteX2" fmla="*/ 2840446 w 4656183"/>
              <a:gd name="connsiteY2" fmla="*/ 1055747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870298 w 4656183"/>
              <a:gd name="connsiteY1" fmla="*/ 0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336834 w 4656183"/>
              <a:gd name="connsiteY2" fmla="*/ 1121061 h 4610099"/>
              <a:gd name="connsiteX3" fmla="*/ 4656183 w 4656183"/>
              <a:gd name="connsiteY3" fmla="*/ 4610099 h 4610099"/>
              <a:gd name="connsiteX4" fmla="*/ 0 w 4656183"/>
              <a:gd name="connsiteY4" fmla="*/ 4610099 h 4610099"/>
              <a:gd name="connsiteX5" fmla="*/ 0 w 4656183"/>
              <a:gd name="connsiteY5" fmla="*/ 0 h 4610099"/>
              <a:gd name="connsiteX0" fmla="*/ 0 w 4656183"/>
              <a:gd name="connsiteY0" fmla="*/ 0 h 4610099"/>
              <a:gd name="connsiteX1" fmla="*/ 1863075 w 4656183"/>
              <a:gd name="connsiteY1" fmla="*/ 222069 h 4610099"/>
              <a:gd name="connsiteX2" fmla="*/ 3937725 w 4656183"/>
              <a:gd name="connsiteY2" fmla="*/ 1865644 h 4610099"/>
              <a:gd name="connsiteX3" fmla="*/ 4656183 w 4656183"/>
              <a:gd name="connsiteY3" fmla="*/ 4610099 h 4610099"/>
              <a:gd name="connsiteX4" fmla="*/ 0 w 4656183"/>
              <a:gd name="connsiteY4" fmla="*/ 4610099 h 4610099"/>
              <a:gd name="connsiteX5" fmla="*/ 0 w 4656183"/>
              <a:gd name="connsiteY5" fmla="*/ 0 h 46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183" h="4610099">
                <a:moveTo>
                  <a:pt x="0" y="0"/>
                </a:moveTo>
                <a:lnTo>
                  <a:pt x="1863075" y="222069"/>
                </a:lnTo>
                <a:lnTo>
                  <a:pt x="3937725" y="1865644"/>
                </a:lnTo>
                <a:lnTo>
                  <a:pt x="4656183" y="4610099"/>
                </a:lnTo>
                <a:lnTo>
                  <a:pt x="0" y="4610099"/>
                </a:lnTo>
                <a:lnTo>
                  <a:pt x="0" y="0"/>
                </a:lnTo>
                <a:close/>
              </a:path>
            </a:pathLst>
          </a:custGeom>
          <a:solidFill>
            <a:schemeClr val="accent2">
              <a:alpha val="8000"/>
            </a:schemeClr>
          </a:solidFill>
        </p:spPr>
        <p:txBody>
          <a:bodyPr anchor="ctr" anchorCtr="0"/>
          <a:lstStyle/>
          <a:p>
            <a:r>
              <a:rPr lang="en-US" dirty="0"/>
              <a:t>Insert image here</a:t>
            </a:r>
          </a:p>
        </p:txBody>
      </p:sp>
    </p:spTree>
    <p:extLst>
      <p:ext uri="{BB962C8B-B14F-4D97-AF65-F5344CB8AC3E}">
        <p14:creationId xmlns:p14="http://schemas.microsoft.com/office/powerpoint/2010/main" val="3340564242"/>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
    <p:bg>
      <p:bgPr>
        <a:solidFill>
          <a:schemeClr val="bg1"/>
        </a:solidFill>
        <a:effectLst/>
      </p:bgPr>
    </p:bg>
    <p:spTree>
      <p:nvGrpSpPr>
        <p:cNvPr id="1" name=""/>
        <p:cNvGrpSpPr/>
        <p:nvPr/>
      </p:nvGrpSpPr>
      <p:grpSpPr>
        <a:xfrm>
          <a:off x="0" y="0"/>
          <a:ext cx="0" cy="0"/>
          <a:chOff x="0" y="0"/>
          <a:chExt cx="0" cy="0"/>
        </a:xfrm>
      </p:grpSpPr>
      <p:sp>
        <p:nvSpPr>
          <p:cNvPr id="13" name="Footer Placeholder 4">
            <a:extLst>
              <a:ext uri="{FF2B5EF4-FFF2-40B4-BE49-F238E27FC236}">
                <a16:creationId xmlns:a16="http://schemas.microsoft.com/office/drawing/2014/main" id="{A144EFDE-CDCD-0FE5-2453-21530F834F72}"/>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56631E59-FF41-AD4C-DD53-F7B9D4BE7A19}"/>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6" name="Straight Connector 15">
            <a:extLst>
              <a:ext uri="{FF2B5EF4-FFF2-40B4-BE49-F238E27FC236}">
                <a16:creationId xmlns:a16="http://schemas.microsoft.com/office/drawing/2014/main" id="{0960EC28-0EB6-D490-B645-B256809E6E26}"/>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1E8A59FB-27F2-EE5C-C45F-2201EBE1DE9A}"/>
              </a:ext>
            </a:extLst>
          </p:cNvPr>
          <p:cNvPicPr>
            <a:picLocks noChangeAspect="1"/>
          </p:cNvPicPr>
          <p:nvPr userDrawn="1"/>
        </p:nvPicPr>
        <p:blipFill rotWithShape="1">
          <a:blip r:embed="rId2"/>
          <a:srcRect t="35356" r="61457"/>
          <a:stretch/>
        </p:blipFill>
        <p:spPr>
          <a:xfrm>
            <a:off x="-20793" y="2445489"/>
            <a:ext cx="4699118" cy="4433304"/>
          </a:xfrm>
          <a:prstGeom prst="rect">
            <a:avLst/>
          </a:prstGeom>
        </p:spPr>
      </p:pic>
      <p:sp>
        <p:nvSpPr>
          <p:cNvPr id="9" name="Text Placeholder 3">
            <a:extLst>
              <a:ext uri="{FF2B5EF4-FFF2-40B4-BE49-F238E27FC236}">
                <a16:creationId xmlns:a16="http://schemas.microsoft.com/office/drawing/2014/main" id="{987C2941-D588-AB93-0984-B3D2532CC3A5}"/>
              </a:ext>
            </a:extLst>
          </p:cNvPr>
          <p:cNvSpPr>
            <a:spLocks noGrp="1"/>
          </p:cNvSpPr>
          <p:nvPr>
            <p:ph type="body" sz="quarter" idx="13" hasCustomPrompt="1"/>
          </p:nvPr>
        </p:nvSpPr>
        <p:spPr>
          <a:xfrm>
            <a:off x="872743" y="645746"/>
            <a:ext cx="7900554"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5" name="Text Placeholder 11">
            <a:extLst>
              <a:ext uri="{FF2B5EF4-FFF2-40B4-BE49-F238E27FC236}">
                <a16:creationId xmlns:a16="http://schemas.microsoft.com/office/drawing/2014/main" id="{9D37261B-EA51-FF4B-1CA3-A836B1FEAA1A}"/>
              </a:ext>
            </a:extLst>
          </p:cNvPr>
          <p:cNvSpPr>
            <a:spLocks noGrp="1"/>
          </p:cNvSpPr>
          <p:nvPr>
            <p:ph type="body" sz="quarter" idx="15" hasCustomPrompt="1"/>
          </p:nvPr>
        </p:nvSpPr>
        <p:spPr>
          <a:xfrm>
            <a:off x="873125" y="2045834"/>
            <a:ext cx="4106648" cy="1160763"/>
          </a:xfrm>
        </p:spPr>
        <p:txBody>
          <a:bodyPr>
            <a:noAutofit/>
          </a:bodyPr>
          <a:lstStyle>
            <a:lvl1pPr>
              <a:defRPr sz="18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18pt, Plum]</a:t>
            </a:r>
          </a:p>
          <a:p>
            <a:pPr lvl="0"/>
            <a:endParaRPr lang="en-GB" dirty="0"/>
          </a:p>
        </p:txBody>
      </p:sp>
      <p:sp>
        <p:nvSpPr>
          <p:cNvPr id="17" name="Content Placeholder 16">
            <a:extLst>
              <a:ext uri="{FF2B5EF4-FFF2-40B4-BE49-F238E27FC236}">
                <a16:creationId xmlns:a16="http://schemas.microsoft.com/office/drawing/2014/main" id="{B4084624-D9E9-07A0-A91F-EB939B24186F}"/>
              </a:ext>
            </a:extLst>
          </p:cNvPr>
          <p:cNvSpPr>
            <a:spLocks noGrp="1"/>
          </p:cNvSpPr>
          <p:nvPr>
            <p:ph sz="quarter" idx="16" hasCustomPrompt="1"/>
          </p:nvPr>
        </p:nvSpPr>
        <p:spPr>
          <a:xfrm>
            <a:off x="5714300" y="2046288"/>
            <a:ext cx="6173788" cy="4144962"/>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17240111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076697"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85E31AD8-816B-284B-8686-3EDF3A9C7E12}"/>
              </a:ext>
            </a:extLst>
          </p:cNvPr>
          <p:cNvSpPr>
            <a:spLocks noGrp="1"/>
          </p:cNvSpPr>
          <p:nvPr>
            <p:ph type="body" sz="quarter" idx="16" hasCustomPrompt="1"/>
          </p:nvPr>
        </p:nvSpPr>
        <p:spPr>
          <a:xfrm>
            <a:off x="6264360" y="2589531"/>
            <a:ext cx="5161207" cy="3384550"/>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a:p>
            <a:pPr lvl="0"/>
            <a:endParaRPr lang="en-GB" dirty="0"/>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5" y="2589531"/>
            <a:ext cx="3947069" cy="1459955"/>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a:t>
            </a:r>
            <a:br>
              <a:rPr lang="en-GB" dirty="0"/>
            </a:br>
            <a:r>
              <a:rPr lang="en-GB" dirty="0"/>
              <a:t>[Calibri bold, 20pt, Plum]</a:t>
            </a:r>
          </a:p>
          <a:p>
            <a:pPr lvl="0"/>
            <a:endParaRPr lang="en-GB" dirty="0"/>
          </a:p>
        </p:txBody>
      </p:sp>
    </p:spTree>
    <p:extLst>
      <p:ext uri="{BB962C8B-B14F-4D97-AF65-F5344CB8AC3E}">
        <p14:creationId xmlns:p14="http://schemas.microsoft.com/office/powerpoint/2010/main" val="123169742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425258D-B0D5-762D-2616-119ABE039FD4}"/>
              </a:ext>
            </a:extLst>
          </p:cNvPr>
          <p:cNvCxnSpPr>
            <a:cxnSpLocks/>
          </p:cNvCxnSpPr>
          <p:nvPr userDrawn="1"/>
        </p:nvCxnSpPr>
        <p:spPr>
          <a:xfrm>
            <a:off x="5433237" y="6554367"/>
            <a:ext cx="3976577" cy="0"/>
          </a:xfrm>
          <a:prstGeom prst="line">
            <a:avLst/>
          </a:prstGeom>
          <a:ln w="6350">
            <a:solidFill>
              <a:schemeClr val="bg1"/>
            </a:solidFill>
          </a:ln>
        </p:spPr>
        <p:style>
          <a:lnRef idx="1">
            <a:schemeClr val="accent4"/>
          </a:lnRef>
          <a:fillRef idx="0">
            <a:schemeClr val="accent4"/>
          </a:fillRef>
          <a:effectRef idx="0">
            <a:schemeClr val="accent4"/>
          </a:effectRef>
          <a:fontRef idx="minor">
            <a:schemeClr val="tx1"/>
          </a:fontRef>
        </p:style>
      </p:cxnSp>
      <p:sp>
        <p:nvSpPr>
          <p:cNvPr id="14" name="Footer Placeholder 4">
            <a:extLst>
              <a:ext uri="{FF2B5EF4-FFF2-40B4-BE49-F238E27FC236}">
                <a16:creationId xmlns:a16="http://schemas.microsoft.com/office/drawing/2014/main" id="{877C4D9C-30BE-1592-3BE3-A553305A3CC8}"/>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7" name="Slide Number Placeholder 5">
            <a:extLst>
              <a:ext uri="{FF2B5EF4-FFF2-40B4-BE49-F238E27FC236}">
                <a16:creationId xmlns:a16="http://schemas.microsoft.com/office/drawing/2014/main" id="{6A3AF7C1-960A-41C8-828C-9E84372718CD}"/>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19" name="Straight Connector 18">
            <a:extLst>
              <a:ext uri="{FF2B5EF4-FFF2-40B4-BE49-F238E27FC236}">
                <a16:creationId xmlns:a16="http://schemas.microsoft.com/office/drawing/2014/main" id="{1A7067CF-C410-8652-6765-8EFC1DB2896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pic>
        <p:nvPicPr>
          <p:cNvPr id="3" name="Picture 2" descr="A picture containing shape&#10;&#10;Description automatically generated">
            <a:extLst>
              <a:ext uri="{FF2B5EF4-FFF2-40B4-BE49-F238E27FC236}">
                <a16:creationId xmlns:a16="http://schemas.microsoft.com/office/drawing/2014/main" id="{36CF3F77-D9E2-0BEA-1D56-1446B9085DA3}"/>
              </a:ext>
            </a:extLst>
          </p:cNvPr>
          <p:cNvPicPr>
            <a:picLocks noChangeAspect="1"/>
          </p:cNvPicPr>
          <p:nvPr userDrawn="1"/>
        </p:nvPicPr>
        <p:blipFill rotWithShape="1">
          <a:blip r:embed="rId2"/>
          <a:srcRect l="54953" b="58160"/>
          <a:stretch/>
        </p:blipFill>
        <p:spPr>
          <a:xfrm>
            <a:off x="6741042" y="-51745"/>
            <a:ext cx="5492071" cy="2869366"/>
          </a:xfrm>
          <a:prstGeom prst="rect">
            <a:avLst/>
          </a:prstGeom>
        </p:spPr>
      </p:pic>
      <p:sp>
        <p:nvSpPr>
          <p:cNvPr id="7" name="Text Placeholder 3">
            <a:extLst>
              <a:ext uri="{FF2B5EF4-FFF2-40B4-BE49-F238E27FC236}">
                <a16:creationId xmlns:a16="http://schemas.microsoft.com/office/drawing/2014/main" id="{22760F42-F2A5-5E38-6824-05916902359F}"/>
              </a:ext>
            </a:extLst>
          </p:cNvPr>
          <p:cNvSpPr>
            <a:spLocks noGrp="1"/>
          </p:cNvSpPr>
          <p:nvPr>
            <p:ph type="body" sz="quarter" idx="13" hasCustomPrompt="1"/>
          </p:nvPr>
        </p:nvSpPr>
        <p:spPr>
          <a:xfrm>
            <a:off x="872743" y="645746"/>
            <a:ext cx="6142011" cy="1170693"/>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1" name="Text Placeholder 11">
            <a:extLst>
              <a:ext uri="{FF2B5EF4-FFF2-40B4-BE49-F238E27FC236}">
                <a16:creationId xmlns:a16="http://schemas.microsoft.com/office/drawing/2014/main" id="{FE8B0ECE-EDDF-5F9A-D4FD-6BC1DFC30B9B}"/>
              </a:ext>
            </a:extLst>
          </p:cNvPr>
          <p:cNvSpPr>
            <a:spLocks noGrp="1"/>
          </p:cNvSpPr>
          <p:nvPr>
            <p:ph type="body" sz="quarter" idx="15" hasCustomPrompt="1"/>
          </p:nvPr>
        </p:nvSpPr>
        <p:spPr>
          <a:xfrm>
            <a:off x="873124" y="1966303"/>
            <a:ext cx="7788737" cy="481918"/>
          </a:xfrm>
        </p:spPr>
        <p:txBody>
          <a:bodyPr>
            <a:noAutofit/>
          </a:bodyPr>
          <a:lstStyle>
            <a:lvl1pPr>
              <a:defRPr sz="14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copy below. </a:t>
            </a:r>
            <a:br>
              <a:rPr lang="en-GB" dirty="0"/>
            </a:br>
            <a:r>
              <a:rPr lang="en-GB" dirty="0"/>
              <a:t>[Calibri bold, 14pt, plum]</a:t>
            </a:r>
          </a:p>
          <a:p>
            <a:pPr lvl="0"/>
            <a:endParaRPr lang="en-GB" dirty="0"/>
          </a:p>
        </p:txBody>
      </p:sp>
      <p:sp>
        <p:nvSpPr>
          <p:cNvPr id="9" name="Text Placeholder 8">
            <a:extLst>
              <a:ext uri="{FF2B5EF4-FFF2-40B4-BE49-F238E27FC236}">
                <a16:creationId xmlns:a16="http://schemas.microsoft.com/office/drawing/2014/main" id="{7BD47187-EFAE-D09A-45BC-57879107AB81}"/>
              </a:ext>
            </a:extLst>
          </p:cNvPr>
          <p:cNvSpPr>
            <a:spLocks noGrp="1"/>
          </p:cNvSpPr>
          <p:nvPr>
            <p:ph type="body" sz="quarter" idx="16" hasCustomPrompt="1"/>
          </p:nvPr>
        </p:nvSpPr>
        <p:spPr>
          <a:xfrm>
            <a:off x="818419" y="5597614"/>
            <a:ext cx="5874790" cy="1061278"/>
          </a:xfrm>
          <a:solidFill>
            <a:schemeClr val="accent2">
              <a:alpha val="7144"/>
            </a:schemeClr>
          </a:solidFill>
          <a:ln w="25400">
            <a:solidFill>
              <a:schemeClr val="accent1"/>
            </a:solidFill>
            <a:prstDash val="sysDot"/>
          </a:ln>
        </p:spPr>
        <p:txBody>
          <a:bodyPr lIns="180000" tIns="180000" rIns="180000" bIns="180000">
            <a:normAutofit/>
          </a:bodyPr>
          <a:lstStyle>
            <a:lvl1pPr>
              <a:defRPr sz="1400" b="0" i="0">
                <a:solidFill>
                  <a:schemeClr val="tx1"/>
                </a:solidFill>
                <a:latin typeface="Calibri" panose="020F0502020204030204" pitchFamily="34" charset="0"/>
                <a:cs typeface="Calibri" panose="020F0502020204030204" pitchFamily="34" charset="0"/>
              </a:defRPr>
            </a:lvl1pPr>
          </a:lstStyle>
          <a:p>
            <a:pPr lvl="0"/>
            <a:r>
              <a:rPr lang="en-GB" dirty="0"/>
              <a:t>This is a </a:t>
            </a:r>
            <a:r>
              <a:rPr lang="en-GB" dirty="0" err="1"/>
              <a:t>pullout</a:t>
            </a:r>
            <a:r>
              <a:rPr lang="en-GB" dirty="0"/>
              <a:t> box. [Calibri regular, 14pt, dark purple] </a:t>
            </a:r>
          </a:p>
          <a:p>
            <a:pPr lvl="0"/>
            <a:endParaRPr lang="en-GB" dirty="0"/>
          </a:p>
        </p:txBody>
      </p:sp>
      <p:sp>
        <p:nvSpPr>
          <p:cNvPr id="34" name="Text Placeholder 7">
            <a:extLst>
              <a:ext uri="{FF2B5EF4-FFF2-40B4-BE49-F238E27FC236}">
                <a16:creationId xmlns:a16="http://schemas.microsoft.com/office/drawing/2014/main" id="{2A33F2D4-FB31-3E1F-B887-273A9EE72119}"/>
              </a:ext>
            </a:extLst>
          </p:cNvPr>
          <p:cNvSpPr>
            <a:spLocks noGrp="1"/>
          </p:cNvSpPr>
          <p:nvPr>
            <p:ph type="body" sz="quarter" idx="17" hasCustomPrompt="1"/>
          </p:nvPr>
        </p:nvSpPr>
        <p:spPr>
          <a:xfrm>
            <a:off x="86703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5" name="Text Placeholder 7">
            <a:extLst>
              <a:ext uri="{FF2B5EF4-FFF2-40B4-BE49-F238E27FC236}">
                <a16:creationId xmlns:a16="http://schemas.microsoft.com/office/drawing/2014/main" id="{29BEF18E-FD13-85B0-2234-81151F5E24D7}"/>
              </a:ext>
            </a:extLst>
          </p:cNvPr>
          <p:cNvSpPr>
            <a:spLocks noGrp="1"/>
          </p:cNvSpPr>
          <p:nvPr>
            <p:ph type="body" sz="quarter" idx="18" hasCustomPrompt="1"/>
          </p:nvPr>
        </p:nvSpPr>
        <p:spPr>
          <a:xfrm>
            <a:off x="4831734"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6" name="Text Placeholder 7">
            <a:extLst>
              <a:ext uri="{FF2B5EF4-FFF2-40B4-BE49-F238E27FC236}">
                <a16:creationId xmlns:a16="http://schemas.microsoft.com/office/drawing/2014/main" id="{14A62EBC-D235-506B-2DEB-2089D75D7D83}"/>
              </a:ext>
            </a:extLst>
          </p:cNvPr>
          <p:cNvSpPr>
            <a:spLocks noGrp="1"/>
          </p:cNvSpPr>
          <p:nvPr>
            <p:ph type="body" sz="quarter" idx="19" hasCustomPrompt="1"/>
          </p:nvPr>
        </p:nvSpPr>
        <p:spPr>
          <a:xfrm>
            <a:off x="8967575" y="3973181"/>
            <a:ext cx="2032512" cy="1332321"/>
          </a:xfrm>
        </p:spPr>
        <p:txBody>
          <a:bodyPr>
            <a:noAutofit/>
          </a:bodyPr>
          <a:lstStyle>
            <a:lvl1pPr>
              <a:lnSpc>
                <a:spcPts val="1420"/>
              </a:lnSpc>
              <a:defRPr sz="12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12pt,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a:t>
            </a:r>
          </a:p>
        </p:txBody>
      </p:sp>
      <p:sp>
        <p:nvSpPr>
          <p:cNvPr id="38" name="Picture Placeholder 37">
            <a:extLst>
              <a:ext uri="{FF2B5EF4-FFF2-40B4-BE49-F238E27FC236}">
                <a16:creationId xmlns:a16="http://schemas.microsoft.com/office/drawing/2014/main" id="{2E52BD92-AF46-A90E-1470-EB94B7137A99}"/>
              </a:ext>
            </a:extLst>
          </p:cNvPr>
          <p:cNvSpPr>
            <a:spLocks noGrp="1"/>
          </p:cNvSpPr>
          <p:nvPr>
            <p:ph type="pic" sz="quarter" idx="20" hasCustomPrompt="1"/>
          </p:nvPr>
        </p:nvSpPr>
        <p:spPr>
          <a:xfrm>
            <a:off x="86703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39" name="Picture Placeholder 37">
            <a:extLst>
              <a:ext uri="{FF2B5EF4-FFF2-40B4-BE49-F238E27FC236}">
                <a16:creationId xmlns:a16="http://schemas.microsoft.com/office/drawing/2014/main" id="{B7A83F1A-E931-F70D-5B8F-BFB00A8F3B67}"/>
              </a:ext>
            </a:extLst>
          </p:cNvPr>
          <p:cNvSpPr>
            <a:spLocks noGrp="1"/>
          </p:cNvSpPr>
          <p:nvPr>
            <p:ph type="pic" sz="quarter" idx="21" hasCustomPrompt="1"/>
          </p:nvPr>
        </p:nvSpPr>
        <p:spPr>
          <a:xfrm>
            <a:off x="4853898"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
        <p:nvSpPr>
          <p:cNvPr id="40" name="Picture Placeholder 37">
            <a:extLst>
              <a:ext uri="{FF2B5EF4-FFF2-40B4-BE49-F238E27FC236}">
                <a16:creationId xmlns:a16="http://schemas.microsoft.com/office/drawing/2014/main" id="{9513F90E-334A-829D-F53A-FED1F6C3EF75}"/>
              </a:ext>
            </a:extLst>
          </p:cNvPr>
          <p:cNvSpPr>
            <a:spLocks noGrp="1"/>
          </p:cNvSpPr>
          <p:nvPr>
            <p:ph type="pic" sz="quarter" idx="22" hasCustomPrompt="1"/>
          </p:nvPr>
        </p:nvSpPr>
        <p:spPr>
          <a:xfrm>
            <a:off x="8967575" y="2641385"/>
            <a:ext cx="1215127" cy="1238176"/>
          </a:xfrm>
        </p:spPr>
        <p:txBody>
          <a:bodyPr anchor="ctr" anchorCtr="0">
            <a:normAutofit/>
          </a:bodyPr>
          <a:lstStyle>
            <a:lvl1pPr>
              <a:defRPr sz="1600" b="0">
                <a:solidFill>
                  <a:schemeClr val="tx1"/>
                </a:solidFill>
              </a:defRPr>
            </a:lvl1pPr>
          </a:lstStyle>
          <a:p>
            <a:r>
              <a:rPr lang="en-US" dirty="0"/>
              <a:t>Click to insert icon / image</a:t>
            </a:r>
          </a:p>
        </p:txBody>
      </p:sp>
    </p:spTree>
    <p:extLst>
      <p:ext uri="{BB962C8B-B14F-4D97-AF65-F5344CB8AC3E}">
        <p14:creationId xmlns:p14="http://schemas.microsoft.com/office/powerpoint/2010/main" val="190935883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5106987" cy="1555750"/>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9" name="Text Placeholder 11">
            <a:extLst>
              <a:ext uri="{FF2B5EF4-FFF2-40B4-BE49-F238E27FC236}">
                <a16:creationId xmlns:a16="http://schemas.microsoft.com/office/drawing/2014/main" id="{D3C9EB9C-4A8F-B8BF-1892-F4AD2D8FA223}"/>
              </a:ext>
            </a:extLst>
          </p:cNvPr>
          <p:cNvSpPr>
            <a:spLocks noGrp="1"/>
          </p:cNvSpPr>
          <p:nvPr>
            <p:ph type="body" sz="quarter" idx="15" hasCustomPrompt="1"/>
          </p:nvPr>
        </p:nvSpPr>
        <p:spPr>
          <a:xfrm>
            <a:off x="873124" y="2657475"/>
            <a:ext cx="5106605" cy="1160763"/>
          </a:xfrm>
        </p:spPr>
        <p:txBody>
          <a:bodyPr>
            <a:noAutofit/>
          </a:bodyPr>
          <a:lstStyle>
            <a:lvl1pPr>
              <a:defRPr sz="2000" b="1" i="0">
                <a:solidFill>
                  <a:schemeClr val="accent2"/>
                </a:solidFill>
                <a:latin typeface="Calibri" panose="020F0502020204030204" pitchFamily="34" charset="0"/>
                <a:cs typeface="Calibri" panose="020F0502020204030204" pitchFamily="34" charset="0"/>
              </a:defRPr>
            </a:lvl1pPr>
          </a:lstStyle>
          <a:p>
            <a:pPr lvl="0"/>
            <a:r>
              <a:rPr lang="en-GB" dirty="0"/>
              <a:t>This is an intro blurb or quote. Reduce font size as needed. Not to be smaller than body copy below.  [Calibri bold, 20pt, Plum]</a:t>
            </a:r>
          </a:p>
          <a:p>
            <a:pPr lvl="0"/>
            <a:endParaRPr lang="en-GB" dirty="0"/>
          </a:p>
        </p:txBody>
      </p:sp>
      <p:sp>
        <p:nvSpPr>
          <p:cNvPr id="3" name="Content Placeholder 2">
            <a:extLst>
              <a:ext uri="{FF2B5EF4-FFF2-40B4-BE49-F238E27FC236}">
                <a16:creationId xmlns:a16="http://schemas.microsoft.com/office/drawing/2014/main" id="{F3A64AFD-3924-C719-7AD3-1FE952E252C1}"/>
              </a:ext>
            </a:extLst>
          </p:cNvPr>
          <p:cNvSpPr>
            <a:spLocks noGrp="1"/>
          </p:cNvSpPr>
          <p:nvPr>
            <p:ph sz="quarter" idx="16" hasCustomPrompt="1"/>
          </p:nvPr>
        </p:nvSpPr>
        <p:spPr>
          <a:xfrm>
            <a:off x="6586156" y="645747"/>
            <a:ext cx="5301926" cy="5458192"/>
          </a:xfrm>
        </p:spPr>
        <p:txBody>
          <a:bodyPr anchor="ctr" anchorCtr="0"/>
          <a:lstStyle>
            <a:lvl1pPr algn="ctr">
              <a:defRPr/>
            </a:lvl1pPr>
          </a:lstStyle>
          <a:p>
            <a:pPr lvl="0"/>
            <a:r>
              <a:rPr lang="en-GB" dirty="0"/>
              <a:t>Insert figure here</a:t>
            </a:r>
            <a:endParaRPr lang="en-US" dirty="0"/>
          </a:p>
        </p:txBody>
      </p:sp>
      <p:sp>
        <p:nvSpPr>
          <p:cNvPr id="12" name="Text Placeholder 7">
            <a:extLst>
              <a:ext uri="{FF2B5EF4-FFF2-40B4-BE49-F238E27FC236}">
                <a16:creationId xmlns:a16="http://schemas.microsoft.com/office/drawing/2014/main" id="{6D811831-CE28-F8C7-6F08-DB5ED3252C8A}"/>
              </a:ext>
            </a:extLst>
          </p:cNvPr>
          <p:cNvSpPr>
            <a:spLocks noGrp="1"/>
          </p:cNvSpPr>
          <p:nvPr>
            <p:ph type="body" sz="quarter" idx="17" hasCustomPrompt="1"/>
          </p:nvPr>
        </p:nvSpPr>
        <p:spPr>
          <a:xfrm>
            <a:off x="872743" y="4201875"/>
            <a:ext cx="5004486" cy="1972283"/>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pPr lvl="0"/>
            <a:r>
              <a:rPr lang="en-GB" dirty="0"/>
              <a:t>[Calibri Light, 16pt, dark purple]</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ullamcorper</a:t>
            </a:r>
            <a:r>
              <a:rPr lang="en-GB" dirty="0"/>
              <a:t> </a:t>
            </a:r>
            <a:r>
              <a:rPr lang="en-GB" dirty="0" err="1"/>
              <a:t>suscipit</a:t>
            </a:r>
            <a:r>
              <a:rPr lang="en-GB" dirty="0"/>
              <a:t> </a:t>
            </a:r>
            <a:r>
              <a:rPr lang="en-GB" dirty="0" err="1"/>
              <a:t>lobortis</a:t>
            </a:r>
            <a:r>
              <a:rPr lang="en-GB" dirty="0"/>
              <a:t> </a:t>
            </a:r>
            <a:r>
              <a:rPr lang="en-GB" dirty="0" err="1"/>
              <a:t>nisl</a:t>
            </a:r>
            <a:r>
              <a:rPr lang="en-GB" dirty="0"/>
              <a:t>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 Duis autem </a:t>
            </a:r>
            <a:r>
              <a:rPr lang="en-GB" dirty="0" err="1"/>
              <a:t>vel</a:t>
            </a:r>
            <a:r>
              <a:rPr lang="en-GB" dirty="0"/>
              <a:t> </a:t>
            </a:r>
            <a:r>
              <a:rPr lang="en-GB" dirty="0" err="1"/>
              <a:t>eum</a:t>
            </a:r>
            <a:r>
              <a:rPr lang="en-GB" dirty="0"/>
              <a:t> </a:t>
            </a:r>
            <a:r>
              <a:rPr lang="en-GB" dirty="0" err="1"/>
              <a:t>iriure</a:t>
            </a:r>
            <a:r>
              <a:rPr lang="en-GB" dirty="0"/>
              <a:t> </a:t>
            </a:r>
            <a:r>
              <a:rPr lang="en-GB" dirty="0" err="1"/>
              <a:t>dolor</a:t>
            </a:r>
            <a:r>
              <a:rPr lang="en-GB" dirty="0"/>
              <a:t> in </a:t>
            </a:r>
            <a:r>
              <a:rPr lang="en-GB" dirty="0" err="1"/>
              <a:t>hendrerit</a:t>
            </a:r>
            <a:r>
              <a:rPr lang="en-GB" dirty="0"/>
              <a:t> in </a:t>
            </a:r>
            <a:r>
              <a:rPr lang="en-GB" dirty="0" err="1"/>
              <a:t>vulputate</a:t>
            </a:r>
            <a:r>
              <a:rPr lang="en-GB" dirty="0"/>
              <a:t> </a:t>
            </a:r>
          </a:p>
        </p:txBody>
      </p:sp>
    </p:spTree>
    <p:extLst>
      <p:ext uri="{BB962C8B-B14F-4D97-AF65-F5344CB8AC3E}">
        <p14:creationId xmlns:p14="http://schemas.microsoft.com/office/powerpoint/2010/main" val="660607821"/>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30C45ED-DEA8-484D-A3F4-2C8A25236A46}"/>
              </a:ext>
            </a:extLst>
          </p:cNvPr>
          <p:cNvSpPr>
            <a:spLocks noGrp="1"/>
          </p:cNvSpPr>
          <p:nvPr>
            <p:ph type="ftr" sz="quarter" idx="11"/>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6" name="Slide Number Placeholder 5">
            <a:extLst>
              <a:ext uri="{FF2B5EF4-FFF2-40B4-BE49-F238E27FC236}">
                <a16:creationId xmlns:a16="http://schemas.microsoft.com/office/drawing/2014/main" id="{3C6CB1B1-6BB7-BE4D-A93F-DE7472D14AEB}"/>
              </a:ext>
            </a:extLst>
          </p:cNvPr>
          <p:cNvSpPr>
            <a:spLocks noGrp="1"/>
          </p:cNvSpPr>
          <p:nvPr>
            <p:ph type="sldNum" sz="quarter" idx="12"/>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cxnSp>
        <p:nvCxnSpPr>
          <p:cNvPr id="4" name="Straight Connector 3">
            <a:extLst>
              <a:ext uri="{FF2B5EF4-FFF2-40B4-BE49-F238E27FC236}">
                <a16:creationId xmlns:a16="http://schemas.microsoft.com/office/drawing/2014/main" id="{574FBA6E-9B3B-8050-E3E0-D7DEF0B623B7}"/>
              </a:ext>
            </a:extLst>
          </p:cNvPr>
          <p:cNvCxnSpPr>
            <a:cxnSpLocks/>
          </p:cNvCxnSpPr>
          <p:nvPr userDrawn="1"/>
        </p:nvCxnSpPr>
        <p:spPr>
          <a:xfrm>
            <a:off x="11425576" y="6397113"/>
            <a:ext cx="0" cy="261784"/>
          </a:xfrm>
          <a:prstGeom prst="line">
            <a:avLst/>
          </a:prstGeom>
          <a:ln w="9525"/>
        </p:spPr>
        <p:style>
          <a:lnRef idx="1">
            <a:schemeClr val="accent2"/>
          </a:lnRef>
          <a:fillRef idx="0">
            <a:schemeClr val="accent2"/>
          </a:fillRef>
          <a:effectRef idx="0">
            <a:schemeClr val="accent2"/>
          </a:effectRef>
          <a:fontRef idx="minor">
            <a:schemeClr val="tx1"/>
          </a:fontRef>
        </p:style>
      </p:cxnSp>
      <p:sp>
        <p:nvSpPr>
          <p:cNvPr id="8" name="Text Placeholder 3">
            <a:extLst>
              <a:ext uri="{FF2B5EF4-FFF2-40B4-BE49-F238E27FC236}">
                <a16:creationId xmlns:a16="http://schemas.microsoft.com/office/drawing/2014/main" id="{10A79583-AB24-CC9C-E804-FB5EFA0C0EDF}"/>
              </a:ext>
            </a:extLst>
          </p:cNvPr>
          <p:cNvSpPr>
            <a:spLocks noGrp="1"/>
          </p:cNvSpPr>
          <p:nvPr>
            <p:ph type="body" sz="quarter" idx="13" hasCustomPrompt="1"/>
          </p:nvPr>
        </p:nvSpPr>
        <p:spPr>
          <a:xfrm>
            <a:off x="872743" y="645746"/>
            <a:ext cx="6586148" cy="1145984"/>
          </a:xfrm>
        </p:spPr>
        <p:txBody>
          <a:bodyPr>
            <a:noAutofit/>
          </a:bodyPr>
          <a:lstStyle>
            <a:lvl1pPr>
              <a:lnSpc>
                <a:spcPts val="4120"/>
              </a:lnSpc>
              <a:defRPr sz="3600" b="1" i="0">
                <a:solidFill>
                  <a:schemeClr val="tx1"/>
                </a:solidFill>
                <a:latin typeface="Calibri" panose="020F0502020204030204" pitchFamily="34" charset="0"/>
                <a:cs typeface="Calibri" panose="020F0502020204030204" pitchFamily="34" charset="0"/>
              </a:defRPr>
            </a:lvl1pPr>
          </a:lstStyle>
          <a:p>
            <a:pPr lvl="0"/>
            <a:r>
              <a:rPr lang="en-GB" dirty="0"/>
              <a:t>This is a heading</a:t>
            </a:r>
            <a:br>
              <a:rPr lang="en-GB" dirty="0"/>
            </a:br>
            <a:r>
              <a:rPr lang="en-GB" dirty="0"/>
              <a:t>[Calibri bold, 36pt, dark purple]</a:t>
            </a:r>
          </a:p>
        </p:txBody>
      </p:sp>
      <p:sp>
        <p:nvSpPr>
          <p:cNvPr id="10" name="Text Placeholder 7">
            <a:extLst>
              <a:ext uri="{FF2B5EF4-FFF2-40B4-BE49-F238E27FC236}">
                <a16:creationId xmlns:a16="http://schemas.microsoft.com/office/drawing/2014/main" id="{A027AC72-72A3-AED3-F3DC-1E6A3D91A566}"/>
              </a:ext>
            </a:extLst>
          </p:cNvPr>
          <p:cNvSpPr>
            <a:spLocks noGrp="1"/>
          </p:cNvSpPr>
          <p:nvPr>
            <p:ph type="body" sz="quarter" idx="16" hasCustomPrompt="1"/>
          </p:nvPr>
        </p:nvSpPr>
        <p:spPr>
          <a:xfrm>
            <a:off x="872743" y="2058191"/>
            <a:ext cx="10552829" cy="365125"/>
          </a:xfrm>
        </p:spPr>
        <p:txBody>
          <a:bodyPr>
            <a:noAutofit/>
          </a:bodyPr>
          <a:lstStyle>
            <a:lvl1pPr>
              <a:lnSpc>
                <a:spcPts val="1720"/>
              </a:lnSpc>
              <a:defRPr sz="1600" b="0" i="0">
                <a:solidFill>
                  <a:schemeClr val="tx1"/>
                </a:solidFill>
                <a:latin typeface="Calibri Light" panose="020F0302020204030204" pitchFamily="34" charset="0"/>
                <a:cs typeface="Calibri Light" panose="020F0302020204030204" pitchFamily="34" charset="0"/>
              </a:defRPr>
            </a:lvl1pPr>
          </a:lstStyle>
          <a:p>
            <a:r>
              <a:rPr lang="en-US" dirty="0"/>
              <a:t>This is an intro blurb or quote. [Calibri bold, 16pt, dark purple]</a:t>
            </a:r>
          </a:p>
        </p:txBody>
      </p:sp>
      <p:sp>
        <p:nvSpPr>
          <p:cNvPr id="7" name="Content Placeholder 6">
            <a:extLst>
              <a:ext uri="{FF2B5EF4-FFF2-40B4-BE49-F238E27FC236}">
                <a16:creationId xmlns:a16="http://schemas.microsoft.com/office/drawing/2014/main" id="{715BF409-2D16-5E5F-4E07-62BD988061CD}"/>
              </a:ext>
            </a:extLst>
          </p:cNvPr>
          <p:cNvSpPr>
            <a:spLocks noGrp="1"/>
          </p:cNvSpPr>
          <p:nvPr>
            <p:ph sz="quarter" idx="17" hasCustomPrompt="1"/>
          </p:nvPr>
        </p:nvSpPr>
        <p:spPr>
          <a:xfrm>
            <a:off x="873125" y="2619374"/>
            <a:ext cx="10552113" cy="3484863"/>
          </a:xfrm>
        </p:spPr>
        <p:txBody>
          <a:bodyPr anchor="ctr" anchorCtr="0"/>
          <a:lstStyle>
            <a:lvl1pPr algn="ctr">
              <a:defRPr/>
            </a:lvl1pPr>
          </a:lstStyle>
          <a:p>
            <a:pPr lvl="0"/>
            <a:r>
              <a:rPr lang="en-GB" dirty="0"/>
              <a:t>Insert figure here</a:t>
            </a:r>
            <a:endParaRPr lang="en-US" dirty="0"/>
          </a:p>
        </p:txBody>
      </p:sp>
    </p:spTree>
    <p:extLst>
      <p:ext uri="{BB962C8B-B14F-4D97-AF65-F5344CB8AC3E}">
        <p14:creationId xmlns:p14="http://schemas.microsoft.com/office/powerpoint/2010/main" val="48622712"/>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58C93-3D5C-1F48-9AC1-1A8751FD0817}"/>
              </a:ext>
            </a:extLst>
          </p:cNvPr>
          <p:cNvSpPr>
            <a:spLocks noGrp="1"/>
          </p:cNvSpPr>
          <p:nvPr>
            <p:ph type="title"/>
          </p:nvPr>
        </p:nvSpPr>
        <p:spPr>
          <a:xfrm>
            <a:off x="961770" y="586904"/>
            <a:ext cx="6489354"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708C8BB9-08C8-7B46-B853-44601B7C12C1}"/>
              </a:ext>
            </a:extLst>
          </p:cNvPr>
          <p:cNvSpPr>
            <a:spLocks noGrp="1"/>
          </p:cNvSpPr>
          <p:nvPr>
            <p:ph type="body" idx="1"/>
          </p:nvPr>
        </p:nvSpPr>
        <p:spPr>
          <a:xfrm>
            <a:off x="961770" y="2485212"/>
            <a:ext cx="10515600" cy="3298393"/>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p:txBody>
      </p:sp>
      <p:sp>
        <p:nvSpPr>
          <p:cNvPr id="13" name="Footer Placeholder 4">
            <a:extLst>
              <a:ext uri="{FF2B5EF4-FFF2-40B4-BE49-F238E27FC236}">
                <a16:creationId xmlns:a16="http://schemas.microsoft.com/office/drawing/2014/main" id="{739B3491-250D-9DAD-5AB5-9074269F242C}"/>
              </a:ext>
            </a:extLst>
          </p:cNvPr>
          <p:cNvSpPr>
            <a:spLocks noGrp="1"/>
          </p:cNvSpPr>
          <p:nvPr>
            <p:ph type="ftr" sz="quarter" idx="3"/>
          </p:nvPr>
        </p:nvSpPr>
        <p:spPr>
          <a:xfrm>
            <a:off x="7155720" y="6356350"/>
            <a:ext cx="4114800" cy="365125"/>
          </a:xfrm>
          <a:prstGeom prst="rect">
            <a:avLst/>
          </a:prstGeom>
        </p:spPr>
        <p:txBody>
          <a:bodyPr/>
          <a:lstStyle>
            <a:lvl1pPr>
              <a:defRPr sz="1000">
                <a:solidFill>
                  <a:schemeClr val="accent2"/>
                </a:solidFill>
              </a:defRPr>
            </a:lvl1pPr>
          </a:lstStyle>
          <a:p>
            <a:pPr algn="r"/>
            <a:endParaRPr lang="en-US" dirty="0"/>
          </a:p>
        </p:txBody>
      </p:sp>
      <p:sp>
        <p:nvSpPr>
          <p:cNvPr id="14" name="Slide Number Placeholder 5">
            <a:extLst>
              <a:ext uri="{FF2B5EF4-FFF2-40B4-BE49-F238E27FC236}">
                <a16:creationId xmlns:a16="http://schemas.microsoft.com/office/drawing/2014/main" id="{EDD2848F-F5C0-4692-456A-978CC7B5DF7F}"/>
              </a:ext>
            </a:extLst>
          </p:cNvPr>
          <p:cNvSpPr>
            <a:spLocks noGrp="1"/>
          </p:cNvSpPr>
          <p:nvPr>
            <p:ph type="sldNum" sz="quarter" idx="4"/>
          </p:nvPr>
        </p:nvSpPr>
        <p:spPr>
          <a:xfrm>
            <a:off x="11425575" y="6356350"/>
            <a:ext cx="462513" cy="365125"/>
          </a:xfrm>
          <a:prstGeom prst="rect">
            <a:avLst/>
          </a:prstGeom>
        </p:spPr>
        <p:txBody>
          <a:bodyPr/>
          <a:lstStyle>
            <a:lvl1pPr algn="ctr">
              <a:defRPr sz="1000">
                <a:solidFill>
                  <a:schemeClr val="accent2"/>
                </a:solidFill>
              </a:defRPr>
            </a:lvl1pPr>
          </a:lstStyle>
          <a:p>
            <a:fld id="{C3AD2BBB-68AE-C949-A9DC-64F8B3053AF7}" type="slidenum">
              <a:rPr lang="en-US" smtClean="0"/>
              <a:pPr/>
              <a:t>‹#›</a:t>
            </a:fld>
            <a:endParaRPr lang="en-US" dirty="0"/>
          </a:p>
        </p:txBody>
      </p:sp>
    </p:spTree>
    <p:extLst>
      <p:ext uri="{BB962C8B-B14F-4D97-AF65-F5344CB8AC3E}">
        <p14:creationId xmlns:p14="http://schemas.microsoft.com/office/powerpoint/2010/main" val="1315903100"/>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5" r:id="rId3"/>
    <p:sldLayoutId id="2147483664" r:id="rId4"/>
    <p:sldLayoutId id="2147483656" r:id="rId5"/>
    <p:sldLayoutId id="2147483660" r:id="rId6"/>
    <p:sldLayoutId id="2147483663" r:id="rId7"/>
    <p:sldLayoutId id="2147483657" r:id="rId8"/>
    <p:sldLayoutId id="2147483662" r:id="rId9"/>
    <p:sldLayoutId id="2147483661" r:id="rId10"/>
  </p:sldLayoutIdLst>
  <p:transition spd="med">
    <p:pull/>
  </p:transition>
  <p:hf hdr="0" dt="0"/>
  <p:txStyles>
    <p:titleStyle>
      <a:lvl1pPr algn="l" defTabSz="914400" rtl="0" eaLnBrk="1" latinLnBrk="0" hangingPunct="1">
        <a:lnSpc>
          <a:spcPct val="90000"/>
        </a:lnSpc>
        <a:spcBef>
          <a:spcPct val="0"/>
        </a:spcBef>
        <a:buNone/>
        <a:defRPr sz="3600" b="1" i="0"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4" orient="horz" pos="323" userDrawn="1">
          <p15:clr>
            <a:srgbClr val="F26B43"/>
          </p15:clr>
        </p15:guide>
        <p15:guide id="5" pos="5337" userDrawn="1">
          <p15:clr>
            <a:srgbClr val="F26B43"/>
          </p15:clr>
        </p15:guide>
        <p15:guide id="6" orient="horz" pos="52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09F07E-3434-02F7-AB09-26B86B5873BF}"/>
              </a:ext>
            </a:extLst>
          </p:cNvPr>
          <p:cNvSpPr>
            <a:spLocks noGrp="1"/>
          </p:cNvSpPr>
          <p:nvPr>
            <p:ph type="title" idx="4294967295"/>
          </p:nvPr>
        </p:nvSpPr>
        <p:spPr>
          <a:xfrm>
            <a:off x="6411883" y="5033533"/>
            <a:ext cx="5218839" cy="1500802"/>
          </a:xfrm>
        </p:spPr>
        <p:txBody>
          <a:bodyPr>
            <a:noAutofit/>
          </a:bodyPr>
          <a:lstStyle/>
          <a:p>
            <a:pPr>
              <a:lnSpc>
                <a:spcPts val="4100"/>
              </a:lnSpc>
            </a:pPr>
            <a:r>
              <a:rPr lang="en-US" sz="3600" b="1" dirty="0">
                <a:solidFill>
                  <a:schemeClr val="accent1"/>
                </a:solidFill>
                <a:latin typeface="Calibri" panose="020F0502020204030204" pitchFamily="34" charset="0"/>
                <a:cs typeface="Calibri" panose="020F0502020204030204" pitchFamily="34" charset="0"/>
              </a:rPr>
              <a:t>Evaluating the Accuracy of a Predictive Cancer Test</a:t>
            </a:r>
          </a:p>
        </p:txBody>
      </p:sp>
      <p:pic>
        <p:nvPicPr>
          <p:cNvPr id="2050" name="Picture 2">
            <a:extLst>
              <a:ext uri="{FF2B5EF4-FFF2-40B4-BE49-F238E27FC236}">
                <a16:creationId xmlns:a16="http://schemas.microsoft.com/office/drawing/2014/main" id="{DD233C4D-776B-A75C-28F4-2526F6CDB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5031"/>
            <a:ext cx="5534722" cy="4053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0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7B6164-7C76-1931-4FC0-C2A4F73F911B}"/>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058ECC8A-41D3-4AD0-7569-A92957E93AE2}"/>
              </a:ext>
            </a:extLst>
          </p:cNvPr>
          <p:cNvSpPr>
            <a:spLocks noGrp="1"/>
          </p:cNvSpPr>
          <p:nvPr>
            <p:ph type="sldNum" sz="quarter" idx="12"/>
          </p:nvPr>
        </p:nvSpPr>
        <p:spPr/>
        <p:txBody>
          <a:bodyPr/>
          <a:lstStyle/>
          <a:p>
            <a:fld id="{C3AD2BBB-68AE-C949-A9DC-64F8B3053AF7}" type="slidenum">
              <a:rPr lang="en-US" smtClean="0"/>
              <a:pPr/>
              <a:t>10</a:t>
            </a:fld>
            <a:endParaRPr lang="en-US" dirty="0"/>
          </a:p>
        </p:txBody>
      </p:sp>
      <p:sp>
        <p:nvSpPr>
          <p:cNvPr id="4" name="Text Placeholder 3">
            <a:extLst>
              <a:ext uri="{FF2B5EF4-FFF2-40B4-BE49-F238E27FC236}">
                <a16:creationId xmlns:a16="http://schemas.microsoft.com/office/drawing/2014/main" id="{F821805A-24FE-CFE9-B8DB-022B58F5AB24}"/>
              </a:ext>
            </a:extLst>
          </p:cNvPr>
          <p:cNvSpPr>
            <a:spLocks noGrp="1"/>
          </p:cNvSpPr>
          <p:nvPr>
            <p:ph type="body" sz="quarter" idx="14"/>
          </p:nvPr>
        </p:nvSpPr>
        <p:spPr/>
        <p:txBody>
          <a:bodyPr/>
          <a:lstStyle/>
          <a:p>
            <a:r>
              <a:rPr lang="en-AU" dirty="0"/>
              <a:t>Lessons learned and suggestions for Improvement</a:t>
            </a:r>
          </a:p>
        </p:txBody>
      </p:sp>
      <p:sp>
        <p:nvSpPr>
          <p:cNvPr id="6" name="Text Placeholder 5">
            <a:extLst>
              <a:ext uri="{FF2B5EF4-FFF2-40B4-BE49-F238E27FC236}">
                <a16:creationId xmlns:a16="http://schemas.microsoft.com/office/drawing/2014/main" id="{0ABF7D19-8962-2953-E95F-738678E2B26C}"/>
              </a:ext>
            </a:extLst>
          </p:cNvPr>
          <p:cNvSpPr>
            <a:spLocks noGrp="1"/>
          </p:cNvSpPr>
          <p:nvPr>
            <p:ph type="body" sz="quarter" idx="15"/>
          </p:nvPr>
        </p:nvSpPr>
        <p:spPr>
          <a:xfrm>
            <a:off x="873124" y="2350640"/>
            <a:ext cx="6411595" cy="697360"/>
          </a:xfrm>
        </p:spPr>
        <p:txBody>
          <a:bodyPr/>
          <a:lstStyle/>
          <a:p>
            <a:r>
              <a:rPr lang="en-AU" dirty="0"/>
              <a:t>There is a proven use case to quality control complex diagnostic test results such as SOPHiA HRD.</a:t>
            </a:r>
          </a:p>
        </p:txBody>
      </p:sp>
      <p:sp>
        <p:nvSpPr>
          <p:cNvPr id="7" name="Text Placeholder 5">
            <a:extLst>
              <a:ext uri="{FF2B5EF4-FFF2-40B4-BE49-F238E27FC236}">
                <a16:creationId xmlns:a16="http://schemas.microsoft.com/office/drawing/2014/main" id="{FA0BDAC6-6420-39CB-81DD-98F365B648A0}"/>
              </a:ext>
            </a:extLst>
          </p:cNvPr>
          <p:cNvSpPr txBox="1">
            <a:spLocks/>
          </p:cNvSpPr>
          <p:nvPr/>
        </p:nvSpPr>
        <p:spPr>
          <a:xfrm>
            <a:off x="873124" y="3297824"/>
            <a:ext cx="7265035" cy="6973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pPr>
            <a:r>
              <a:rPr lang="en-AU" dirty="0"/>
              <a:t>Our neural network approach has potential but requires</a:t>
            </a:r>
          </a:p>
          <a:p>
            <a:pPr marL="342900" indent="-342900">
              <a:spcBef>
                <a:spcPts val="300"/>
              </a:spcBef>
              <a:buFont typeface="Arial" panose="020B0604020202020204" pitchFamily="34" charset="0"/>
              <a:buChar char="•"/>
            </a:pPr>
            <a:r>
              <a:rPr lang="en-AU" dirty="0"/>
              <a:t>larger training set</a:t>
            </a:r>
          </a:p>
          <a:p>
            <a:pPr marL="342900" indent="-342900">
              <a:spcBef>
                <a:spcPts val="300"/>
              </a:spcBef>
              <a:buFont typeface="Arial" panose="020B0604020202020204" pitchFamily="34" charset="0"/>
              <a:buChar char="•"/>
            </a:pPr>
            <a:r>
              <a:rPr lang="en-AU" dirty="0"/>
              <a:t>augmentation techniques</a:t>
            </a:r>
          </a:p>
          <a:p>
            <a:pPr marL="342900" indent="-342900">
              <a:spcBef>
                <a:spcPts val="300"/>
              </a:spcBef>
              <a:buFont typeface="Arial" panose="020B0604020202020204" pitchFamily="34" charset="0"/>
              <a:buChar char="•"/>
            </a:pPr>
            <a:r>
              <a:rPr lang="en-AU" dirty="0"/>
              <a:t>audit of input features</a:t>
            </a:r>
          </a:p>
        </p:txBody>
      </p:sp>
      <p:sp>
        <p:nvSpPr>
          <p:cNvPr id="9" name="Text Placeholder 5">
            <a:extLst>
              <a:ext uri="{FF2B5EF4-FFF2-40B4-BE49-F238E27FC236}">
                <a16:creationId xmlns:a16="http://schemas.microsoft.com/office/drawing/2014/main" id="{7564293B-3ACA-434B-E4F8-3303AE861B83}"/>
              </a:ext>
            </a:extLst>
          </p:cNvPr>
          <p:cNvSpPr txBox="1">
            <a:spLocks/>
          </p:cNvSpPr>
          <p:nvPr/>
        </p:nvSpPr>
        <p:spPr>
          <a:xfrm>
            <a:off x="872742" y="4834289"/>
            <a:ext cx="10323577" cy="69736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Our random forest approach lacked accuracy but is more explainable than the neural network model suggesting use of</a:t>
            </a:r>
          </a:p>
          <a:p>
            <a:pPr marL="285750" indent="-285750">
              <a:spcBef>
                <a:spcPts val="300"/>
              </a:spcBef>
              <a:buFont typeface="Arial" panose="020B0604020202020204" pitchFamily="34" charset="0"/>
              <a:buChar char="•"/>
            </a:pPr>
            <a:r>
              <a:rPr lang="en-AU" dirty="0"/>
              <a:t>logistic regression</a:t>
            </a:r>
          </a:p>
          <a:p>
            <a:pPr marL="285750" indent="-285750">
              <a:spcBef>
                <a:spcPts val="300"/>
              </a:spcBef>
              <a:buFont typeface="Arial" panose="020B0604020202020204" pitchFamily="34" charset="0"/>
              <a:buChar char="•"/>
            </a:pPr>
            <a:r>
              <a:rPr lang="en-AU" dirty="0"/>
              <a:t>support vector model</a:t>
            </a:r>
          </a:p>
          <a:p>
            <a:endParaRPr lang="en-AU" dirty="0"/>
          </a:p>
        </p:txBody>
      </p:sp>
    </p:spTree>
    <p:extLst>
      <p:ext uri="{BB962C8B-B14F-4D97-AF65-F5344CB8AC3E}">
        <p14:creationId xmlns:p14="http://schemas.microsoft.com/office/powerpoint/2010/main" val="1102597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091DBF-AACF-87BD-3BD1-0DA30CB364F9}"/>
              </a:ext>
            </a:extLst>
          </p:cNvPr>
          <p:cNvSpPr>
            <a:spLocks noGrp="1"/>
          </p:cNvSpPr>
          <p:nvPr>
            <p:ph type="title"/>
          </p:nvPr>
        </p:nvSpPr>
        <p:spPr/>
        <p:txBody>
          <a:bodyPr/>
          <a:lstStyle/>
          <a:p>
            <a:r>
              <a:rPr lang="en-US" dirty="0"/>
              <a:t>Thank you for listening</a:t>
            </a:r>
            <a:br>
              <a:rPr lang="en-US" dirty="0"/>
            </a:br>
            <a:br>
              <a:rPr lang="en-US" dirty="0"/>
            </a:br>
            <a:r>
              <a:rPr lang="en-US" dirty="0"/>
              <a:t>We are:</a:t>
            </a:r>
            <a:br>
              <a:rPr lang="en-US" dirty="0"/>
            </a:br>
            <a:r>
              <a:rPr lang="en-US" dirty="0"/>
              <a:t>Andrew Fellowes</a:t>
            </a:r>
            <a:br>
              <a:rPr lang="en-US" dirty="0"/>
            </a:br>
            <a:r>
              <a:rPr lang="en-US" dirty="0"/>
              <a:t>Roberto </a:t>
            </a:r>
            <a:r>
              <a:rPr lang="en-US" dirty="0" err="1"/>
              <a:t>Sammassimo</a:t>
            </a:r>
            <a:br>
              <a:rPr lang="en-US" dirty="0"/>
            </a:br>
            <a:r>
              <a:rPr lang="en-US" dirty="0"/>
              <a:t>Richard </a:t>
            </a:r>
            <a:r>
              <a:rPr lang="en-US" dirty="0" err="1"/>
              <a:t>Soos</a:t>
            </a:r>
            <a:br>
              <a:rPr lang="en-US" dirty="0"/>
            </a:br>
            <a:r>
              <a:rPr lang="en-US" dirty="0"/>
              <a:t>Richard Thornton</a:t>
            </a:r>
            <a:br>
              <a:rPr lang="en-US" dirty="0"/>
            </a:br>
            <a:br>
              <a:rPr lang="en-US" dirty="0"/>
            </a:br>
            <a:r>
              <a:rPr lang="en-US" dirty="0"/>
              <a:t>We are glad its over</a:t>
            </a:r>
          </a:p>
        </p:txBody>
      </p:sp>
      <p:pic>
        <p:nvPicPr>
          <p:cNvPr id="1026" name="Picture 2" descr="Profile photo for Andrew Fellowes">
            <a:extLst>
              <a:ext uri="{FF2B5EF4-FFF2-40B4-BE49-F238E27FC236}">
                <a16:creationId xmlns:a16="http://schemas.microsoft.com/office/drawing/2014/main" id="{FDE2B827-551C-F67A-F9CE-F7C1D5C06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641" y="272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Richard Thornton">
            <a:extLst>
              <a:ext uri="{FF2B5EF4-FFF2-40B4-BE49-F238E27FC236}">
                <a16:creationId xmlns:a16="http://schemas.microsoft.com/office/drawing/2014/main" id="{FFAFC12E-146E-2127-649D-6CA59D135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641" y="434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Roberto Sammassimo">
            <a:extLst>
              <a:ext uri="{FF2B5EF4-FFF2-40B4-BE49-F238E27FC236}">
                <a16:creationId xmlns:a16="http://schemas.microsoft.com/office/drawing/2014/main" id="{97CA051A-4152-F54D-392F-380C8E1E5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641" y="3269184"/>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Richard Soos">
            <a:extLst>
              <a:ext uri="{FF2B5EF4-FFF2-40B4-BE49-F238E27FC236}">
                <a16:creationId xmlns:a16="http://schemas.microsoft.com/office/drawing/2014/main" id="{3AA7C92F-BA32-3853-ECF0-774BAAA3E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3744" y="3809184"/>
            <a:ext cx="540000" cy="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3792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C386D7-9EE9-BF8F-4D89-68B51152C0A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D7C35760-E74F-3D9C-291E-DED6DF432A4C}"/>
              </a:ext>
            </a:extLst>
          </p:cNvPr>
          <p:cNvSpPr>
            <a:spLocks noGrp="1"/>
          </p:cNvSpPr>
          <p:nvPr>
            <p:ph type="sldNum" sz="quarter" idx="12"/>
          </p:nvPr>
        </p:nvSpPr>
        <p:spPr/>
        <p:txBody>
          <a:bodyPr/>
          <a:lstStyle/>
          <a:p>
            <a:fld id="{C3AD2BBB-68AE-C949-A9DC-64F8B3053AF7}" type="slidenum">
              <a:rPr lang="en-US" smtClean="0"/>
              <a:pPr/>
              <a:t>12</a:t>
            </a:fld>
            <a:endParaRPr lang="en-US" dirty="0"/>
          </a:p>
        </p:txBody>
      </p:sp>
      <p:sp>
        <p:nvSpPr>
          <p:cNvPr id="4" name="Text Placeholder 3">
            <a:extLst>
              <a:ext uri="{FF2B5EF4-FFF2-40B4-BE49-F238E27FC236}">
                <a16:creationId xmlns:a16="http://schemas.microsoft.com/office/drawing/2014/main" id="{B49B4394-EE84-5913-F3D0-DD1C9D10EDB5}"/>
              </a:ext>
            </a:extLst>
          </p:cNvPr>
          <p:cNvSpPr>
            <a:spLocks noGrp="1"/>
          </p:cNvSpPr>
          <p:nvPr>
            <p:ph type="body" sz="quarter" idx="13"/>
          </p:nvPr>
        </p:nvSpPr>
        <p:spPr>
          <a:xfrm>
            <a:off x="872743" y="645746"/>
            <a:ext cx="5693520" cy="1555750"/>
          </a:xfrm>
        </p:spPr>
        <p:txBody>
          <a:bodyPr/>
          <a:lstStyle/>
          <a:p>
            <a:r>
              <a:rPr lang="en-AU" b="0" dirty="0"/>
              <a:t>UMAP (</a:t>
            </a:r>
            <a:r>
              <a:rPr lang="en-AU" b="0" dirty="0">
                <a:effectLst/>
              </a:rPr>
              <a:t>Uniform Manifold Approximation and Projection)</a:t>
            </a:r>
            <a:endParaRPr lang="en-AU" b="0" dirty="0"/>
          </a:p>
        </p:txBody>
      </p:sp>
      <p:sp>
        <p:nvSpPr>
          <p:cNvPr id="5" name="Text Placeholder 4">
            <a:extLst>
              <a:ext uri="{FF2B5EF4-FFF2-40B4-BE49-F238E27FC236}">
                <a16:creationId xmlns:a16="http://schemas.microsoft.com/office/drawing/2014/main" id="{36268754-C36F-FB58-7505-98298D278CE2}"/>
              </a:ext>
            </a:extLst>
          </p:cNvPr>
          <p:cNvSpPr>
            <a:spLocks noGrp="1"/>
          </p:cNvSpPr>
          <p:nvPr>
            <p:ph type="body" sz="quarter" idx="15"/>
          </p:nvPr>
        </p:nvSpPr>
        <p:spPr/>
        <p:txBody>
          <a:bodyPr/>
          <a:lstStyle/>
          <a:p>
            <a:r>
              <a:rPr lang="en-AU" dirty="0"/>
              <a:t>https://</a:t>
            </a:r>
            <a:r>
              <a:rPr lang="en-AU" dirty="0" err="1"/>
              <a:t>github.com</a:t>
            </a:r>
            <a:r>
              <a:rPr lang="en-AU" dirty="0"/>
              <a:t>/</a:t>
            </a:r>
            <a:r>
              <a:rPr lang="en-AU" dirty="0" err="1"/>
              <a:t>lmcinnes</a:t>
            </a:r>
            <a:r>
              <a:rPr lang="en-AU" dirty="0"/>
              <a:t>/</a:t>
            </a:r>
            <a:r>
              <a:rPr lang="en-AU" dirty="0" err="1"/>
              <a:t>umap</a:t>
            </a:r>
            <a:endParaRPr lang="en-AU" dirty="0"/>
          </a:p>
        </p:txBody>
      </p:sp>
      <p:sp>
        <p:nvSpPr>
          <p:cNvPr id="8" name="Text Placeholder 7">
            <a:extLst>
              <a:ext uri="{FF2B5EF4-FFF2-40B4-BE49-F238E27FC236}">
                <a16:creationId xmlns:a16="http://schemas.microsoft.com/office/drawing/2014/main" id="{40BA98C9-B775-5426-2654-0B807B5B0B6B}"/>
              </a:ext>
            </a:extLst>
          </p:cNvPr>
          <p:cNvSpPr>
            <a:spLocks noGrp="1"/>
          </p:cNvSpPr>
          <p:nvPr>
            <p:ph type="body" sz="quarter" idx="17"/>
          </p:nvPr>
        </p:nvSpPr>
        <p:spPr/>
        <p:txBody>
          <a:bodyPr/>
          <a:lstStyle/>
          <a:p>
            <a:r>
              <a:rPr lang="en-AU" dirty="0"/>
              <a:t>UMAP is a fast general purpose dimension reduction algorithm like PCA that can handle large, high dimensional and sparse datasets. </a:t>
            </a:r>
          </a:p>
        </p:txBody>
      </p:sp>
      <p:pic>
        <p:nvPicPr>
          <p:cNvPr id="1026" name="Picture 2" descr="How to use AlignedUMAP — umap 0.5 documentation">
            <a:extLst>
              <a:ext uri="{FF2B5EF4-FFF2-40B4-BE49-F238E27FC236}">
                <a16:creationId xmlns:a16="http://schemas.microsoft.com/office/drawing/2014/main" id="{04F8725E-73D4-3D48-0D8E-033C88612985}"/>
              </a:ext>
            </a:extLst>
          </p:cNvPr>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7332663" y="1470025"/>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33151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213C62-AE3B-FDA3-87D1-E12A5AA08847}"/>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B744550E-7E5D-2D4E-536A-92157951685C}"/>
              </a:ext>
            </a:extLst>
          </p:cNvPr>
          <p:cNvSpPr>
            <a:spLocks noGrp="1"/>
          </p:cNvSpPr>
          <p:nvPr>
            <p:ph type="sldNum" sz="quarter" idx="12"/>
          </p:nvPr>
        </p:nvSpPr>
        <p:spPr/>
        <p:txBody>
          <a:bodyPr/>
          <a:lstStyle/>
          <a:p>
            <a:fld id="{C3AD2BBB-68AE-C949-A9DC-64F8B3053AF7}" type="slidenum">
              <a:rPr lang="en-US" smtClean="0"/>
              <a:pPr/>
              <a:t>2</a:t>
            </a:fld>
            <a:endParaRPr lang="en-US" dirty="0"/>
          </a:p>
        </p:txBody>
      </p:sp>
      <p:sp>
        <p:nvSpPr>
          <p:cNvPr id="4" name="Text Placeholder 3">
            <a:extLst>
              <a:ext uri="{FF2B5EF4-FFF2-40B4-BE49-F238E27FC236}">
                <a16:creationId xmlns:a16="http://schemas.microsoft.com/office/drawing/2014/main" id="{95D17D78-D5D7-DE1A-ACDC-2AAF209F2BD5}"/>
              </a:ext>
            </a:extLst>
          </p:cNvPr>
          <p:cNvSpPr>
            <a:spLocks noGrp="1"/>
          </p:cNvSpPr>
          <p:nvPr>
            <p:ph type="body" sz="quarter" idx="14"/>
          </p:nvPr>
        </p:nvSpPr>
        <p:spPr/>
        <p:txBody>
          <a:bodyPr/>
          <a:lstStyle/>
          <a:p>
            <a:r>
              <a:rPr lang="en-US" dirty="0">
                <a:solidFill>
                  <a:schemeClr val="accent1"/>
                </a:solidFill>
              </a:rPr>
              <a:t>Many Ovarian Cancers Develop Genomic Instability</a:t>
            </a:r>
            <a:endParaRPr lang="en-US" dirty="0"/>
          </a:p>
        </p:txBody>
      </p:sp>
      <p:sp>
        <p:nvSpPr>
          <p:cNvPr id="5" name="Text Placeholder 4">
            <a:extLst>
              <a:ext uri="{FF2B5EF4-FFF2-40B4-BE49-F238E27FC236}">
                <a16:creationId xmlns:a16="http://schemas.microsoft.com/office/drawing/2014/main" id="{8F51CA52-32A4-05F7-751A-1D4645703E91}"/>
              </a:ext>
            </a:extLst>
          </p:cNvPr>
          <p:cNvSpPr>
            <a:spLocks noGrp="1"/>
          </p:cNvSpPr>
          <p:nvPr>
            <p:ph type="body" sz="quarter" idx="16"/>
          </p:nvPr>
        </p:nvSpPr>
        <p:spPr>
          <a:xfrm>
            <a:off x="5609967" y="3843045"/>
            <a:ext cx="4979655" cy="1972283"/>
          </a:xfrm>
        </p:spPr>
        <p:txBody>
          <a:bodyPr/>
          <a:lstStyle/>
          <a:p>
            <a:r>
              <a:rPr lang="en-US" b="1" dirty="0">
                <a:latin typeface="Calibri" panose="020F0502020204030204" pitchFamily="34" charset="0"/>
                <a:cs typeface="Calibri" panose="020F0502020204030204" pitchFamily="34" charset="0"/>
              </a:rPr>
              <a:t>Why Measure Genomic Instability</a:t>
            </a:r>
          </a:p>
          <a:p>
            <a:r>
              <a:rPr lang="en-US" dirty="0"/>
              <a:t>A new class of drug is very effective at killing cancer cells that have </a:t>
            </a:r>
            <a:r>
              <a:rPr lang="en-US" dirty="0">
                <a:latin typeface="Calibri" panose="020F0502020204030204" pitchFamily="34" charset="0"/>
                <a:cs typeface="Calibri" panose="020F0502020204030204" pitchFamily="34" charset="0"/>
              </a:rPr>
              <a:t>Genomic Instability, </a:t>
            </a:r>
            <a:r>
              <a:rPr lang="en-US" dirty="0"/>
              <a:t>but it is not toxic to normal cells. </a:t>
            </a:r>
          </a:p>
          <a:p>
            <a:r>
              <a:rPr lang="en-US" dirty="0"/>
              <a:t>Genomic Instability is now an important </a:t>
            </a:r>
            <a:r>
              <a:rPr lang="en-US" dirty="0">
                <a:latin typeface="Calibri" panose="020F0502020204030204" pitchFamily="34" charset="0"/>
                <a:cs typeface="Calibri" panose="020F0502020204030204" pitchFamily="34" charset="0"/>
              </a:rPr>
              <a:t>biomarker</a:t>
            </a:r>
            <a:r>
              <a:rPr lang="en-US" dirty="0"/>
              <a:t> </a:t>
            </a:r>
            <a:r>
              <a:rPr lang="en-US" b="1" dirty="0"/>
              <a:t>predicting benefit </a:t>
            </a:r>
            <a:r>
              <a:rPr lang="en-US" dirty="0"/>
              <a:t>from these drugs. Patients whose tumors lack Genomic Instability will not benefit.</a:t>
            </a:r>
          </a:p>
        </p:txBody>
      </p:sp>
      <p:sp>
        <p:nvSpPr>
          <p:cNvPr id="6" name="Text Placeholder 5">
            <a:extLst>
              <a:ext uri="{FF2B5EF4-FFF2-40B4-BE49-F238E27FC236}">
                <a16:creationId xmlns:a16="http://schemas.microsoft.com/office/drawing/2014/main" id="{E01C5B28-95C5-43F1-D1D0-FE261B81E6AC}"/>
              </a:ext>
            </a:extLst>
          </p:cNvPr>
          <p:cNvSpPr>
            <a:spLocks noGrp="1"/>
          </p:cNvSpPr>
          <p:nvPr>
            <p:ph type="body" sz="quarter" idx="15"/>
          </p:nvPr>
        </p:nvSpPr>
        <p:spPr>
          <a:xfrm>
            <a:off x="873124" y="2731708"/>
            <a:ext cx="4135755" cy="1185570"/>
          </a:xfrm>
        </p:spPr>
        <p:txBody>
          <a:bodyPr/>
          <a:lstStyle/>
          <a:p>
            <a:r>
              <a:rPr lang="en-US" dirty="0"/>
              <a:t>Genomic Instability is a feature of certain cancers and is caused by defective DNA repair, for example when the </a:t>
            </a:r>
            <a:r>
              <a:rPr lang="en-US" i="1" dirty="0"/>
              <a:t>BRCA</a:t>
            </a:r>
            <a:r>
              <a:rPr lang="en-US" dirty="0"/>
              <a:t> genes lose function</a:t>
            </a:r>
          </a:p>
        </p:txBody>
      </p:sp>
      <p:pic>
        <p:nvPicPr>
          <p:cNvPr id="7" name="Graphic 6">
            <a:extLst>
              <a:ext uri="{FF2B5EF4-FFF2-40B4-BE49-F238E27FC236}">
                <a16:creationId xmlns:a16="http://schemas.microsoft.com/office/drawing/2014/main" id="{D6EE6428-1638-C46E-D5F2-028331CCB1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60" y="4430129"/>
            <a:ext cx="2039422" cy="92004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9E455AB-EFF5-EFBD-530A-15B28F378106}"/>
              </a:ext>
            </a:extLst>
          </p:cNvPr>
          <p:cNvSpPr txBox="1"/>
          <p:nvPr/>
        </p:nvSpPr>
        <p:spPr>
          <a:xfrm>
            <a:off x="1103393" y="5374422"/>
            <a:ext cx="2773724" cy="923330"/>
          </a:xfrm>
          <a:prstGeom prst="rect">
            <a:avLst/>
          </a:prstGeom>
          <a:noFill/>
        </p:spPr>
        <p:txBody>
          <a:bodyPr wrap="square" rtlCol="0">
            <a:spAutoFit/>
          </a:bodyPr>
          <a:lstStyle/>
          <a:p>
            <a:r>
              <a:rPr lang="en-AU" dirty="0"/>
              <a:t>When </a:t>
            </a:r>
            <a:r>
              <a:rPr lang="en-AU" i="1" dirty="0"/>
              <a:t>BRCA1 </a:t>
            </a:r>
            <a:r>
              <a:rPr lang="en-AU" dirty="0"/>
              <a:t>or</a:t>
            </a:r>
            <a:r>
              <a:rPr lang="en-AU" i="1" dirty="0"/>
              <a:t> BRCA2</a:t>
            </a:r>
            <a:r>
              <a:rPr lang="en-AU" dirty="0"/>
              <a:t> is lost, double strand breaks don’t get repaired properly </a:t>
            </a:r>
          </a:p>
        </p:txBody>
      </p:sp>
    </p:spTree>
    <p:extLst>
      <p:ext uri="{BB962C8B-B14F-4D97-AF65-F5344CB8AC3E}">
        <p14:creationId xmlns:p14="http://schemas.microsoft.com/office/powerpoint/2010/main" val="3938313543"/>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21E43-6438-C558-9101-1F0743CDA992}"/>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47249BF-7B29-739D-2DA8-2D82B0DFFE4A}"/>
              </a:ext>
            </a:extLst>
          </p:cNvPr>
          <p:cNvSpPr>
            <a:spLocks noGrp="1"/>
          </p:cNvSpPr>
          <p:nvPr>
            <p:ph type="sldNum" sz="quarter" idx="12"/>
          </p:nvPr>
        </p:nvSpPr>
        <p:spPr/>
        <p:txBody>
          <a:bodyPr/>
          <a:lstStyle/>
          <a:p>
            <a:fld id="{C3AD2BBB-68AE-C949-A9DC-64F8B3053AF7}" type="slidenum">
              <a:rPr lang="en-US" smtClean="0"/>
              <a:pPr/>
              <a:t>3</a:t>
            </a:fld>
            <a:endParaRPr lang="en-US" dirty="0"/>
          </a:p>
        </p:txBody>
      </p:sp>
      <p:sp>
        <p:nvSpPr>
          <p:cNvPr id="4" name="Text Placeholder 3">
            <a:extLst>
              <a:ext uri="{FF2B5EF4-FFF2-40B4-BE49-F238E27FC236}">
                <a16:creationId xmlns:a16="http://schemas.microsoft.com/office/drawing/2014/main" id="{64225715-21B1-9B01-BB3E-699E5D6771AE}"/>
              </a:ext>
            </a:extLst>
          </p:cNvPr>
          <p:cNvSpPr>
            <a:spLocks noGrp="1"/>
          </p:cNvSpPr>
          <p:nvPr>
            <p:ph type="body" sz="quarter" idx="14"/>
          </p:nvPr>
        </p:nvSpPr>
        <p:spPr/>
        <p:txBody>
          <a:bodyPr/>
          <a:lstStyle/>
          <a:p>
            <a:r>
              <a:rPr lang="en-AU" dirty="0"/>
              <a:t>Tests that measure Genomic Instability are not 100% accurate</a:t>
            </a:r>
          </a:p>
        </p:txBody>
      </p:sp>
      <p:sp>
        <p:nvSpPr>
          <p:cNvPr id="6" name="Text Placeholder 5">
            <a:extLst>
              <a:ext uri="{FF2B5EF4-FFF2-40B4-BE49-F238E27FC236}">
                <a16:creationId xmlns:a16="http://schemas.microsoft.com/office/drawing/2014/main" id="{3A4423BF-316C-3D42-91C5-71FE06EB772F}"/>
              </a:ext>
            </a:extLst>
          </p:cNvPr>
          <p:cNvSpPr>
            <a:spLocks noGrp="1"/>
          </p:cNvSpPr>
          <p:nvPr>
            <p:ph type="body" sz="quarter" idx="15"/>
          </p:nvPr>
        </p:nvSpPr>
        <p:spPr/>
        <p:txBody>
          <a:bodyPr/>
          <a:lstStyle/>
          <a:p>
            <a:r>
              <a:rPr lang="en-AU" dirty="0"/>
              <a:t>We compared a Genomic Instability test from SOPHiA Genetics with a reference test from Myriad Genetics</a:t>
            </a:r>
          </a:p>
        </p:txBody>
      </p:sp>
      <p:pic>
        <p:nvPicPr>
          <p:cNvPr id="11" name="Picture 10" descr="A screen shot of a graph&#10;&#10;Description automatically generated with low confidence">
            <a:extLst>
              <a:ext uri="{FF2B5EF4-FFF2-40B4-BE49-F238E27FC236}">
                <a16:creationId xmlns:a16="http://schemas.microsoft.com/office/drawing/2014/main" id="{9D341957-59EC-BACC-B429-730A2049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017" y="2495550"/>
            <a:ext cx="6019800" cy="3860800"/>
          </a:xfrm>
          <a:prstGeom prst="rect">
            <a:avLst/>
          </a:prstGeom>
        </p:spPr>
      </p:pic>
      <p:sp>
        <p:nvSpPr>
          <p:cNvPr id="12" name="Text Placeholder 5">
            <a:extLst>
              <a:ext uri="{FF2B5EF4-FFF2-40B4-BE49-F238E27FC236}">
                <a16:creationId xmlns:a16="http://schemas.microsoft.com/office/drawing/2014/main" id="{3CB9AB28-E3E8-77C1-D046-1BCEFBF9F3DD}"/>
              </a:ext>
            </a:extLst>
          </p:cNvPr>
          <p:cNvSpPr txBox="1">
            <a:spLocks/>
          </p:cNvSpPr>
          <p:nvPr/>
        </p:nvSpPr>
        <p:spPr>
          <a:xfrm>
            <a:off x="872743" y="4021785"/>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SOPHiA Genetics agreed with Myriad Genetics only 93% of the time</a:t>
            </a:r>
          </a:p>
        </p:txBody>
      </p:sp>
      <p:pic>
        <p:nvPicPr>
          <p:cNvPr id="13" name="Picture 12" descr="A picture containing black, darkness&#10;&#10;Description automatically generated">
            <a:extLst>
              <a:ext uri="{FF2B5EF4-FFF2-40B4-BE49-F238E27FC236}">
                <a16:creationId xmlns:a16="http://schemas.microsoft.com/office/drawing/2014/main" id="{2778765A-8EE8-D724-8171-F17CD3668E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597" y="5038295"/>
            <a:ext cx="3816000" cy="1160978"/>
          </a:xfrm>
          <a:prstGeom prst="rect">
            <a:avLst/>
          </a:prstGeom>
        </p:spPr>
      </p:pic>
      <p:sp>
        <p:nvSpPr>
          <p:cNvPr id="14" name="TextBox 13">
            <a:extLst>
              <a:ext uri="{FF2B5EF4-FFF2-40B4-BE49-F238E27FC236}">
                <a16:creationId xmlns:a16="http://schemas.microsoft.com/office/drawing/2014/main" id="{47BDD49E-4E2D-9CC2-BAAA-FBF0DB400FE2}"/>
              </a:ext>
            </a:extLst>
          </p:cNvPr>
          <p:cNvSpPr txBox="1"/>
          <p:nvPr/>
        </p:nvSpPr>
        <p:spPr>
          <a:xfrm rot="16200000">
            <a:off x="5647506" y="4382990"/>
            <a:ext cx="1811705"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SOPHiA GI Index</a:t>
            </a:r>
          </a:p>
        </p:txBody>
      </p:sp>
      <p:sp>
        <p:nvSpPr>
          <p:cNvPr id="15" name="TextBox 14">
            <a:extLst>
              <a:ext uri="{FF2B5EF4-FFF2-40B4-BE49-F238E27FC236}">
                <a16:creationId xmlns:a16="http://schemas.microsoft.com/office/drawing/2014/main" id="{33FFC226-955A-5EFB-9D7B-C56FD8980251}"/>
              </a:ext>
            </a:extLst>
          </p:cNvPr>
          <p:cNvSpPr txBox="1"/>
          <p:nvPr/>
        </p:nvSpPr>
        <p:spPr>
          <a:xfrm>
            <a:off x="7854513" y="6017796"/>
            <a:ext cx="1729568" cy="338554"/>
          </a:xfrm>
          <a:prstGeom prst="rect">
            <a:avLst/>
          </a:prstGeom>
          <a:noFill/>
        </p:spPr>
        <p:txBody>
          <a:bodyPr wrap="none" lIns="72000" rtlCol="0" anchor="ctr">
            <a:spAutoFit/>
          </a:bodyPr>
          <a:lstStyle/>
          <a:p>
            <a:pPr algn="ctr" defTabSz="609585"/>
            <a:r>
              <a:rPr lang="en-AU" sz="1600" b="1" dirty="0">
                <a:latin typeface="Arial" panose="020B0604020202020204" pitchFamily="34" charset="0"/>
                <a:cs typeface="Arial" panose="020B0604020202020204" pitchFamily="34" charset="0"/>
              </a:rPr>
              <a:t>Myriad GI Score</a:t>
            </a:r>
          </a:p>
        </p:txBody>
      </p:sp>
    </p:spTree>
    <p:extLst>
      <p:ext uri="{BB962C8B-B14F-4D97-AF65-F5344CB8AC3E}">
        <p14:creationId xmlns:p14="http://schemas.microsoft.com/office/powerpoint/2010/main" val="17607676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C78330-F5D2-DAB1-D5B6-484576E5FBB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A91BDEC1-C685-389C-ABA6-36C79D461AB7}"/>
              </a:ext>
            </a:extLst>
          </p:cNvPr>
          <p:cNvSpPr>
            <a:spLocks noGrp="1"/>
          </p:cNvSpPr>
          <p:nvPr>
            <p:ph type="sldNum" sz="quarter" idx="12"/>
          </p:nvPr>
        </p:nvSpPr>
        <p:spPr/>
        <p:txBody>
          <a:bodyPr/>
          <a:lstStyle/>
          <a:p>
            <a:fld id="{C3AD2BBB-68AE-C949-A9DC-64F8B3053AF7}" type="slidenum">
              <a:rPr lang="en-US" smtClean="0"/>
              <a:pPr/>
              <a:t>4</a:t>
            </a:fld>
            <a:endParaRPr lang="en-US" dirty="0"/>
          </a:p>
        </p:txBody>
      </p:sp>
      <p:sp>
        <p:nvSpPr>
          <p:cNvPr id="4" name="Text Placeholder 3">
            <a:extLst>
              <a:ext uri="{FF2B5EF4-FFF2-40B4-BE49-F238E27FC236}">
                <a16:creationId xmlns:a16="http://schemas.microsoft.com/office/drawing/2014/main" id="{9F68D85B-4E97-41D2-CDAF-3C5FDE71B912}"/>
              </a:ext>
            </a:extLst>
          </p:cNvPr>
          <p:cNvSpPr>
            <a:spLocks noGrp="1"/>
          </p:cNvSpPr>
          <p:nvPr>
            <p:ph type="body" sz="quarter" idx="14"/>
          </p:nvPr>
        </p:nvSpPr>
        <p:spPr>
          <a:xfrm>
            <a:off x="531224" y="645746"/>
            <a:ext cx="4963886" cy="1185570"/>
          </a:xfrm>
        </p:spPr>
        <p:txBody>
          <a:bodyPr/>
          <a:lstStyle/>
          <a:p>
            <a:r>
              <a:rPr lang="en-AU" dirty="0"/>
              <a:t>We asked, what characteristics of a test  or sample is associated with disagreement?</a:t>
            </a:r>
          </a:p>
        </p:txBody>
      </p:sp>
      <p:sp>
        <p:nvSpPr>
          <p:cNvPr id="5" name="Text Placeholder 4">
            <a:extLst>
              <a:ext uri="{FF2B5EF4-FFF2-40B4-BE49-F238E27FC236}">
                <a16:creationId xmlns:a16="http://schemas.microsoft.com/office/drawing/2014/main" id="{241EB58F-4B00-3D39-DAF7-D4EB7953ECC0}"/>
              </a:ext>
            </a:extLst>
          </p:cNvPr>
          <p:cNvSpPr>
            <a:spLocks noGrp="1"/>
          </p:cNvSpPr>
          <p:nvPr>
            <p:ph type="body" sz="quarter" idx="16"/>
          </p:nvPr>
        </p:nvSpPr>
        <p:spPr>
          <a:xfrm>
            <a:off x="6132488" y="3429000"/>
            <a:ext cx="5362832" cy="1972283"/>
          </a:xfrm>
        </p:spPr>
        <p:txBody>
          <a:bodyPr/>
          <a:lstStyle/>
          <a:p>
            <a:pPr algn="just"/>
            <a:r>
              <a:rPr lang="en-AU" dirty="0"/>
              <a:t>Each Myriad Genetics test generates several </a:t>
            </a:r>
            <a:r>
              <a:rPr lang="en-AU" b="1" dirty="0">
                <a:latin typeface="Calibri" panose="020F0502020204030204" pitchFamily="34" charset="0"/>
                <a:cs typeface="Calibri" panose="020F0502020204030204" pitchFamily="34" charset="0"/>
              </a:rPr>
              <a:t>features</a:t>
            </a:r>
            <a:r>
              <a:rPr lang="en-AU" dirty="0"/>
              <a:t> that can be used to train a model that would help us accept or reject the cancer test result.</a:t>
            </a:r>
          </a:p>
          <a:p>
            <a:pPr algn="just"/>
            <a:endParaRPr lang="en-AU" dirty="0"/>
          </a:p>
        </p:txBody>
      </p:sp>
      <p:sp>
        <p:nvSpPr>
          <p:cNvPr id="6" name="Text Placeholder 5">
            <a:extLst>
              <a:ext uri="{FF2B5EF4-FFF2-40B4-BE49-F238E27FC236}">
                <a16:creationId xmlns:a16="http://schemas.microsoft.com/office/drawing/2014/main" id="{43505D1A-0F46-289B-DBD7-C9D00B9F6F00}"/>
              </a:ext>
            </a:extLst>
          </p:cNvPr>
          <p:cNvSpPr>
            <a:spLocks noGrp="1"/>
          </p:cNvSpPr>
          <p:nvPr>
            <p:ph type="body" sz="quarter" idx="15"/>
          </p:nvPr>
        </p:nvSpPr>
        <p:spPr>
          <a:xfrm>
            <a:off x="531223" y="3210678"/>
            <a:ext cx="4044864" cy="1185570"/>
          </a:xfrm>
        </p:spPr>
        <p:txBody>
          <a:bodyPr/>
          <a:lstStyle/>
          <a:p>
            <a:r>
              <a:rPr lang="en-AU" dirty="0"/>
              <a:t>Can we predict if a result generated by SOPHiA Genetics is at risk of being false without performing the Myriad Genetics reference test?</a:t>
            </a:r>
          </a:p>
        </p:txBody>
      </p:sp>
      <p:grpSp>
        <p:nvGrpSpPr>
          <p:cNvPr id="7" name="Group 6">
            <a:extLst>
              <a:ext uri="{FF2B5EF4-FFF2-40B4-BE49-F238E27FC236}">
                <a16:creationId xmlns:a16="http://schemas.microsoft.com/office/drawing/2014/main" id="{72C425E1-722C-D306-D9E0-0F67EAB080B0}"/>
              </a:ext>
            </a:extLst>
          </p:cNvPr>
          <p:cNvGrpSpPr/>
          <p:nvPr/>
        </p:nvGrpSpPr>
        <p:grpSpPr>
          <a:xfrm>
            <a:off x="6579420" y="4220926"/>
            <a:ext cx="5496929" cy="1754975"/>
            <a:chOff x="6733911" y="1732807"/>
            <a:chExt cx="5496929" cy="1754975"/>
          </a:xfrm>
        </p:grpSpPr>
        <p:sp>
          <p:nvSpPr>
            <p:cNvPr id="8" name="TextBox 7">
              <a:extLst>
                <a:ext uri="{FF2B5EF4-FFF2-40B4-BE49-F238E27FC236}">
                  <a16:creationId xmlns:a16="http://schemas.microsoft.com/office/drawing/2014/main" id="{F5DACFCF-F131-3FD6-F2FC-1E058D4BA938}"/>
                </a:ext>
              </a:extLst>
            </p:cNvPr>
            <p:cNvSpPr txBox="1"/>
            <p:nvPr/>
          </p:nvSpPr>
          <p:spPr>
            <a:xfrm>
              <a:off x="6733911" y="1732807"/>
              <a:ext cx="1594660" cy="523220"/>
            </a:xfrm>
            <a:prstGeom prst="rect">
              <a:avLst/>
            </a:prstGeom>
            <a:noFill/>
          </p:spPr>
          <p:txBody>
            <a:bodyPr wrap="square" rtlCol="0">
              <a:spAutoFit/>
            </a:bodyPr>
            <a:lstStyle/>
            <a:p>
              <a:r>
                <a:rPr lang="en-AU" sz="1400" dirty="0">
                  <a:latin typeface="Arial" panose="020B0604020202020204" pitchFamily="34" charset="0"/>
                  <a:cs typeface="Arial" panose="020B0604020202020204" pitchFamily="34" charset="0"/>
                </a:rPr>
                <a:t>Normalized WGS coverage plot </a:t>
              </a:r>
            </a:p>
          </p:txBody>
        </p:sp>
        <p:sp>
          <p:nvSpPr>
            <p:cNvPr id="9" name="TextBox 8">
              <a:extLst>
                <a:ext uri="{FF2B5EF4-FFF2-40B4-BE49-F238E27FC236}">
                  <a16:creationId xmlns:a16="http://schemas.microsoft.com/office/drawing/2014/main" id="{D6776D39-4E1E-EFDD-6329-E6E0FB0907D7}"/>
                </a:ext>
              </a:extLst>
            </p:cNvPr>
            <p:cNvSpPr txBox="1"/>
            <p:nvPr/>
          </p:nvSpPr>
          <p:spPr>
            <a:xfrm>
              <a:off x="10241282" y="1753527"/>
              <a:ext cx="1989558" cy="523220"/>
            </a:xfrm>
            <a:prstGeom prst="rect">
              <a:avLst/>
            </a:prstGeom>
            <a:noFill/>
          </p:spPr>
          <p:txBody>
            <a:bodyPr wrap="square" rtlCol="0">
              <a:spAutoFit/>
            </a:bodyPr>
            <a:lstStyle/>
            <a:p>
              <a:r>
                <a:rPr lang="en-AU" sz="1400" dirty="0">
                  <a:solidFill>
                    <a:srgbClr val="FBA404"/>
                  </a:solidFill>
                  <a:latin typeface="Arial" panose="020B0604020202020204" pitchFamily="34" charset="0"/>
                  <a:cs typeface="Arial" panose="020B0604020202020204" pitchFamily="34" charset="0"/>
                </a:rPr>
                <a:t>Smoothed WGS coverage plot </a:t>
              </a:r>
            </a:p>
          </p:txBody>
        </p:sp>
        <p:pic>
          <p:nvPicPr>
            <p:cNvPr id="10" name="Picture 9">
              <a:extLst>
                <a:ext uri="{FF2B5EF4-FFF2-40B4-BE49-F238E27FC236}">
                  <a16:creationId xmlns:a16="http://schemas.microsoft.com/office/drawing/2014/main" id="{793C0F74-2891-F898-6C65-898B57FFF727}"/>
                </a:ext>
              </a:extLst>
            </p:cNvPr>
            <p:cNvPicPr>
              <a:picLocks noChangeAspect="1"/>
            </p:cNvPicPr>
            <p:nvPr/>
          </p:nvPicPr>
          <p:blipFill>
            <a:blip r:embed="rId2"/>
            <a:stretch>
              <a:fillRect/>
            </a:stretch>
          </p:blipFill>
          <p:spPr>
            <a:xfrm>
              <a:off x="8284279" y="1823595"/>
              <a:ext cx="1907726" cy="1664187"/>
            </a:xfrm>
            <a:prstGeom prst="rect">
              <a:avLst/>
            </a:prstGeom>
          </p:spPr>
        </p:pic>
        <p:cxnSp>
          <p:nvCxnSpPr>
            <p:cNvPr id="11" name="Straight Connector 10">
              <a:extLst>
                <a:ext uri="{FF2B5EF4-FFF2-40B4-BE49-F238E27FC236}">
                  <a16:creationId xmlns:a16="http://schemas.microsoft.com/office/drawing/2014/main" id="{44C1A0AB-E60A-9770-66DB-96C6B8F101AF}"/>
                </a:ext>
              </a:extLst>
            </p:cNvPr>
            <p:cNvCxnSpPr>
              <a:cxnSpLocks/>
            </p:cNvCxnSpPr>
            <p:nvPr/>
          </p:nvCxnSpPr>
          <p:spPr>
            <a:xfrm>
              <a:off x="7973541" y="262981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D9312465-7955-776E-E2A4-9305EF5F06E5}"/>
                </a:ext>
              </a:extLst>
            </p:cNvPr>
            <p:cNvCxnSpPr>
              <a:cxnSpLocks/>
            </p:cNvCxnSpPr>
            <p:nvPr/>
          </p:nvCxnSpPr>
          <p:spPr>
            <a:xfrm>
              <a:off x="9449043" y="2411736"/>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74519CBD-EE8E-FA62-9208-60AEA2F081D1}"/>
                </a:ext>
              </a:extLst>
            </p:cNvPr>
            <p:cNvCxnSpPr>
              <a:cxnSpLocks/>
            </p:cNvCxnSpPr>
            <p:nvPr/>
          </p:nvCxnSpPr>
          <p:spPr>
            <a:xfrm>
              <a:off x="9449043" y="3030200"/>
              <a:ext cx="1144587" cy="0"/>
            </a:xfrm>
            <a:prstGeom prst="line">
              <a:avLst/>
            </a:prstGeom>
            <a:ln w="9525" cap="flat" cmpd="sng" algn="ctr">
              <a:solidFill>
                <a:srgbClr val="881B5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D40EF640-5473-056A-4E2C-6F8E7C7CA971}"/>
                </a:ext>
              </a:extLst>
            </p:cNvPr>
            <p:cNvCxnSpPr/>
            <p:nvPr/>
          </p:nvCxnSpPr>
          <p:spPr>
            <a:xfrm>
              <a:off x="7992373" y="2628311"/>
              <a:ext cx="0" cy="395485"/>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E05E9D3-20C9-FC21-496E-1099A91D4CF9}"/>
                </a:ext>
              </a:extLst>
            </p:cNvPr>
            <p:cNvCxnSpPr>
              <a:cxnSpLocks/>
            </p:cNvCxnSpPr>
            <p:nvPr/>
          </p:nvCxnSpPr>
          <p:spPr>
            <a:xfrm>
              <a:off x="7973541" y="3023796"/>
              <a:ext cx="630894"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DEB11AF-232D-5A5A-84EB-24C8103DB808}"/>
                </a:ext>
              </a:extLst>
            </p:cNvPr>
            <p:cNvSpPr txBox="1"/>
            <p:nvPr/>
          </p:nvSpPr>
          <p:spPr>
            <a:xfrm rot="16200000">
              <a:off x="10380043" y="2563878"/>
              <a:ext cx="683200" cy="307778"/>
            </a:xfrm>
            <a:prstGeom prst="rect">
              <a:avLst/>
            </a:prstGeom>
            <a:noFill/>
          </p:spPr>
          <p:txBody>
            <a:bodyPr wrap="none" rtlCol="0">
              <a:spAutoFit/>
            </a:bodyPr>
            <a:lstStyle/>
            <a:p>
              <a:r>
                <a:rPr lang="en-AU" sz="1400" dirty="0">
                  <a:latin typeface="Arial" panose="020B0604020202020204" pitchFamily="34" charset="0"/>
                  <a:cs typeface="Arial" panose="020B0604020202020204" pitchFamily="34" charset="0"/>
                </a:rPr>
                <a:t>Signal</a:t>
              </a:r>
            </a:p>
          </p:txBody>
        </p:sp>
        <p:sp>
          <p:nvSpPr>
            <p:cNvPr id="17" name="TextBox 16">
              <a:extLst>
                <a:ext uri="{FF2B5EF4-FFF2-40B4-BE49-F238E27FC236}">
                  <a16:creationId xmlns:a16="http://schemas.microsoft.com/office/drawing/2014/main" id="{7B648404-2A91-CF03-FB2A-88DFB8F52AD7}"/>
                </a:ext>
              </a:extLst>
            </p:cNvPr>
            <p:cNvSpPr txBox="1"/>
            <p:nvPr/>
          </p:nvSpPr>
          <p:spPr>
            <a:xfrm rot="16200000">
              <a:off x="7252200" y="2556397"/>
              <a:ext cx="985636" cy="523220"/>
            </a:xfrm>
            <a:prstGeom prst="rect">
              <a:avLst/>
            </a:prstGeom>
            <a:noFill/>
          </p:spPr>
          <p:txBody>
            <a:bodyPr wrap="square" rtlCol="0">
              <a:spAutoFit/>
            </a:bodyPr>
            <a:lstStyle/>
            <a:p>
              <a:pPr algn="ctr"/>
              <a:r>
                <a:rPr lang="en-AU" sz="1400" dirty="0">
                  <a:latin typeface="Arial" panose="020B0604020202020204" pitchFamily="34" charset="0"/>
                  <a:cs typeface="Arial" panose="020B0604020202020204" pitchFamily="34" charset="0"/>
                </a:rPr>
                <a:t>Residual Noise</a:t>
              </a:r>
            </a:p>
          </p:txBody>
        </p:sp>
        <p:sp>
          <p:nvSpPr>
            <p:cNvPr id="18" name="Freeform 17">
              <a:extLst>
                <a:ext uri="{FF2B5EF4-FFF2-40B4-BE49-F238E27FC236}">
                  <a16:creationId xmlns:a16="http://schemas.microsoft.com/office/drawing/2014/main" id="{2E0D3B3A-F2AE-0D37-CD15-2D76B36EBFF3}"/>
                </a:ext>
              </a:extLst>
            </p:cNvPr>
            <p:cNvSpPr/>
            <p:nvPr/>
          </p:nvSpPr>
          <p:spPr>
            <a:xfrm>
              <a:off x="8199532" y="1875752"/>
              <a:ext cx="423734" cy="346356"/>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chemeClr val="tx1"/>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7266DA4A-62B0-6E0C-A607-7BDC524F5A2A}"/>
                </a:ext>
              </a:extLst>
            </p:cNvPr>
            <p:cNvSpPr/>
            <p:nvPr/>
          </p:nvSpPr>
          <p:spPr>
            <a:xfrm rot="20802922" flipH="1">
              <a:off x="9482555" y="2082118"/>
              <a:ext cx="894217" cy="486629"/>
            </a:xfrm>
            <a:custGeom>
              <a:avLst/>
              <a:gdLst>
                <a:gd name="connsiteX0" fmla="*/ 0 w 237994"/>
                <a:gd name="connsiteY0" fmla="*/ 5676 h 112147"/>
                <a:gd name="connsiteX1" fmla="*/ 144049 w 237994"/>
                <a:gd name="connsiteY1" fmla="*/ 11939 h 112147"/>
                <a:gd name="connsiteX2" fmla="*/ 237994 w 237994"/>
                <a:gd name="connsiteY2" fmla="*/ 112147 h 112147"/>
              </a:gdLst>
              <a:ahLst/>
              <a:cxnLst>
                <a:cxn ang="0">
                  <a:pos x="connsiteX0" y="connsiteY0"/>
                </a:cxn>
                <a:cxn ang="0">
                  <a:pos x="connsiteX1" y="connsiteY1"/>
                </a:cxn>
                <a:cxn ang="0">
                  <a:pos x="connsiteX2" y="connsiteY2"/>
                </a:cxn>
              </a:cxnLst>
              <a:rect l="l" t="t" r="r" b="b"/>
              <a:pathLst>
                <a:path w="237994" h="112147">
                  <a:moveTo>
                    <a:pt x="0" y="5676"/>
                  </a:moveTo>
                  <a:cubicBezTo>
                    <a:pt x="52191" y="-65"/>
                    <a:pt x="104383" y="-5806"/>
                    <a:pt x="144049" y="11939"/>
                  </a:cubicBezTo>
                  <a:cubicBezTo>
                    <a:pt x="183715" y="29684"/>
                    <a:pt x="210854" y="70915"/>
                    <a:pt x="237994" y="112147"/>
                  </a:cubicBezTo>
                </a:path>
              </a:pathLst>
            </a:custGeom>
            <a:ln w="19050" cap="flat" cmpd="sng" algn="ctr">
              <a:solidFill>
                <a:srgbClr val="FAA01B"/>
              </a:solidFill>
              <a:prstDash val="sysDash"/>
              <a:round/>
              <a:headEnd type="none" w="med" len="med"/>
              <a:tailEnd type="triangl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AU" sz="140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CBE73784-8D54-C810-5054-67E253FBB72C}"/>
                </a:ext>
              </a:extLst>
            </p:cNvPr>
            <p:cNvCxnSpPr>
              <a:cxnSpLocks/>
            </p:cNvCxnSpPr>
            <p:nvPr/>
          </p:nvCxnSpPr>
          <p:spPr>
            <a:xfrm>
              <a:off x="10593630" y="2411736"/>
              <a:ext cx="0" cy="612060"/>
            </a:xfrm>
            <a:prstGeom prst="straightConnector1">
              <a:avLst/>
            </a:prstGeom>
            <a:ln w="19050">
              <a:solidFill>
                <a:srgbClr val="881B54"/>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Text Placeholder 4">
            <a:extLst>
              <a:ext uri="{FF2B5EF4-FFF2-40B4-BE49-F238E27FC236}">
                <a16:creationId xmlns:a16="http://schemas.microsoft.com/office/drawing/2014/main" id="{C7ACDBB8-8932-BCC0-F94C-19631A509F90}"/>
              </a:ext>
            </a:extLst>
          </p:cNvPr>
          <p:cNvSpPr txBox="1">
            <a:spLocks/>
          </p:cNvSpPr>
          <p:nvPr/>
        </p:nvSpPr>
        <p:spPr>
          <a:xfrm>
            <a:off x="531223" y="4923448"/>
            <a:ext cx="4206240" cy="1972283"/>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The agreement, or lack of, between both tests, performed on our series of 139 ovarian cancer samples, can be used as the </a:t>
            </a:r>
            <a:r>
              <a:rPr lang="en-AU" b="1" dirty="0">
                <a:latin typeface="Calibri" panose="020F0502020204030204" pitchFamily="34" charset="0"/>
                <a:cs typeface="Calibri" panose="020F0502020204030204" pitchFamily="34" charset="0"/>
              </a:rPr>
              <a:t>target</a:t>
            </a:r>
            <a:r>
              <a:rPr lang="en-AU" dirty="0"/>
              <a:t> for training our models.</a:t>
            </a:r>
          </a:p>
          <a:p>
            <a:endParaRPr lang="en-AU" dirty="0"/>
          </a:p>
        </p:txBody>
      </p:sp>
      <p:sp>
        <p:nvSpPr>
          <p:cNvPr id="22" name="TextBox 21">
            <a:extLst>
              <a:ext uri="{FF2B5EF4-FFF2-40B4-BE49-F238E27FC236}">
                <a16:creationId xmlns:a16="http://schemas.microsoft.com/office/drawing/2014/main" id="{1AB385C2-E4E5-08C6-FB55-8FE75ACF69C0}"/>
              </a:ext>
            </a:extLst>
          </p:cNvPr>
          <p:cNvSpPr txBox="1"/>
          <p:nvPr/>
        </p:nvSpPr>
        <p:spPr>
          <a:xfrm>
            <a:off x="10721041" y="4934661"/>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Purity-Ploidy Ratio</a:t>
            </a:r>
          </a:p>
        </p:txBody>
      </p:sp>
      <p:sp>
        <p:nvSpPr>
          <p:cNvPr id="23" name="TextBox 22">
            <a:extLst>
              <a:ext uri="{FF2B5EF4-FFF2-40B4-BE49-F238E27FC236}">
                <a16:creationId xmlns:a16="http://schemas.microsoft.com/office/drawing/2014/main" id="{B84BDFBC-D403-8778-9053-C92834C702D5}"/>
              </a:ext>
            </a:extLst>
          </p:cNvPr>
          <p:cNvSpPr txBox="1"/>
          <p:nvPr/>
        </p:nvSpPr>
        <p:spPr>
          <a:xfrm>
            <a:off x="6064425" y="5039942"/>
            <a:ext cx="1227542" cy="523220"/>
          </a:xfrm>
          <a:prstGeom prst="rect">
            <a:avLst/>
          </a:prstGeom>
          <a:noFill/>
        </p:spPr>
        <p:txBody>
          <a:bodyPr wrap="square" lIns="72000" rtlCol="0" anchor="ctr">
            <a:spAutoFit/>
          </a:bodyPr>
          <a:lstStyle/>
          <a:p>
            <a:pPr algn="ctr" defTabSz="609585"/>
            <a:r>
              <a:rPr lang="en-AU" sz="1400" dirty="0">
                <a:latin typeface="Arial" panose="020B0604020202020204" pitchFamily="34" charset="0"/>
                <a:cs typeface="Arial" panose="020B0604020202020204" pitchFamily="34" charset="0"/>
              </a:rPr>
              <a:t>Signal-Noise Ratio</a:t>
            </a:r>
          </a:p>
        </p:txBody>
      </p:sp>
    </p:spTree>
    <p:extLst>
      <p:ext uri="{BB962C8B-B14F-4D97-AF65-F5344CB8AC3E}">
        <p14:creationId xmlns:p14="http://schemas.microsoft.com/office/powerpoint/2010/main" val="288705166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45436-CAF1-52BB-249A-E1F153045D03}"/>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6C7FDB09-1C44-0390-6AC0-09DF15EEBAD0}"/>
              </a:ext>
            </a:extLst>
          </p:cNvPr>
          <p:cNvSpPr>
            <a:spLocks noGrp="1"/>
          </p:cNvSpPr>
          <p:nvPr>
            <p:ph type="sldNum" sz="quarter" idx="12"/>
          </p:nvPr>
        </p:nvSpPr>
        <p:spPr/>
        <p:txBody>
          <a:bodyPr/>
          <a:lstStyle/>
          <a:p>
            <a:fld id="{C3AD2BBB-68AE-C949-A9DC-64F8B3053AF7}" type="slidenum">
              <a:rPr lang="en-US" smtClean="0"/>
              <a:pPr/>
              <a:t>5</a:t>
            </a:fld>
            <a:endParaRPr lang="en-US" dirty="0"/>
          </a:p>
        </p:txBody>
      </p:sp>
      <p:sp>
        <p:nvSpPr>
          <p:cNvPr id="4" name="Text Placeholder 3">
            <a:extLst>
              <a:ext uri="{FF2B5EF4-FFF2-40B4-BE49-F238E27FC236}">
                <a16:creationId xmlns:a16="http://schemas.microsoft.com/office/drawing/2014/main" id="{3AAEA565-2980-2EBF-E3AA-AF9601C01473}"/>
              </a:ext>
            </a:extLst>
          </p:cNvPr>
          <p:cNvSpPr>
            <a:spLocks noGrp="1"/>
          </p:cNvSpPr>
          <p:nvPr>
            <p:ph type="body" sz="quarter" idx="13"/>
          </p:nvPr>
        </p:nvSpPr>
        <p:spPr/>
        <p:txBody>
          <a:bodyPr/>
          <a:lstStyle/>
          <a:p>
            <a:r>
              <a:rPr lang="en-AU" dirty="0"/>
              <a:t>Methodology</a:t>
            </a:r>
          </a:p>
        </p:txBody>
      </p:sp>
      <p:sp>
        <p:nvSpPr>
          <p:cNvPr id="6" name="Text Placeholder 5">
            <a:extLst>
              <a:ext uri="{FF2B5EF4-FFF2-40B4-BE49-F238E27FC236}">
                <a16:creationId xmlns:a16="http://schemas.microsoft.com/office/drawing/2014/main" id="{91809A56-8705-A347-079F-B7A37E066ABB}"/>
              </a:ext>
            </a:extLst>
          </p:cNvPr>
          <p:cNvSpPr>
            <a:spLocks noGrp="1"/>
          </p:cNvSpPr>
          <p:nvPr>
            <p:ph type="body" sz="quarter" idx="16"/>
          </p:nvPr>
        </p:nvSpPr>
        <p:spPr>
          <a:ln>
            <a:prstDash val="solid"/>
          </a:ln>
        </p:spPr>
        <p:txBody>
          <a:bodyPr/>
          <a:lstStyle/>
          <a:p>
            <a:r>
              <a:rPr lang="en-AU" dirty="0"/>
              <a:t>Neither model was a good fit for the size of our dataset. </a:t>
            </a:r>
          </a:p>
          <a:p>
            <a:r>
              <a:rPr lang="en-AU" dirty="0"/>
              <a:t>Both types of machine learning are better suited to larger datasets.</a:t>
            </a:r>
          </a:p>
        </p:txBody>
      </p:sp>
      <p:pic>
        <p:nvPicPr>
          <p:cNvPr id="20" name="Picture 19" descr="A diagram of data preparation&#10;&#10;Description automatically generated">
            <a:extLst>
              <a:ext uri="{FF2B5EF4-FFF2-40B4-BE49-F238E27FC236}">
                <a16:creationId xmlns:a16="http://schemas.microsoft.com/office/drawing/2014/main" id="{284B8E17-AD66-7344-6C77-9BA1814488CA}"/>
              </a:ext>
            </a:extLst>
          </p:cNvPr>
          <p:cNvPicPr>
            <a:picLocks noChangeAspect="1"/>
          </p:cNvPicPr>
          <p:nvPr/>
        </p:nvPicPr>
        <p:blipFill>
          <a:blip r:embed="rId2"/>
          <a:srcRect l="2328" t="19923" r="77594" b="44381"/>
          <a:stretch>
            <a:fillRect/>
          </a:stretch>
        </p:blipFill>
        <p:spPr>
          <a:xfrm>
            <a:off x="548155" y="2248209"/>
            <a:ext cx="1440000" cy="1440000"/>
          </a:xfrm>
          <a:custGeom>
            <a:avLst/>
            <a:gdLst>
              <a:gd name="connsiteX0" fmla="*/ 1224000 w 2448000"/>
              <a:gd name="connsiteY0" fmla="*/ 0 h 2448000"/>
              <a:gd name="connsiteX1" fmla="*/ 2448000 w 2448000"/>
              <a:gd name="connsiteY1" fmla="*/ 1224000 h 2448000"/>
              <a:gd name="connsiteX2" fmla="*/ 1224000 w 2448000"/>
              <a:gd name="connsiteY2" fmla="*/ 2448000 h 2448000"/>
              <a:gd name="connsiteX3" fmla="*/ 0 w 2448000"/>
              <a:gd name="connsiteY3" fmla="*/ 1224000 h 2448000"/>
              <a:gd name="connsiteX4" fmla="*/ 1224000 w 2448000"/>
              <a:gd name="connsiteY4" fmla="*/ 0 h 24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8000" h="2448000">
                <a:moveTo>
                  <a:pt x="1224000" y="0"/>
                </a:moveTo>
                <a:cubicBezTo>
                  <a:pt x="1899997" y="0"/>
                  <a:pt x="2448000" y="548003"/>
                  <a:pt x="2448000" y="1224000"/>
                </a:cubicBezTo>
                <a:cubicBezTo>
                  <a:pt x="2448000" y="1899997"/>
                  <a:pt x="1899997" y="2448000"/>
                  <a:pt x="1224000" y="2448000"/>
                </a:cubicBezTo>
                <a:cubicBezTo>
                  <a:pt x="548003" y="2448000"/>
                  <a:pt x="0" y="1899997"/>
                  <a:pt x="0" y="1224000"/>
                </a:cubicBezTo>
                <a:cubicBezTo>
                  <a:pt x="0" y="548003"/>
                  <a:pt x="548003" y="0"/>
                  <a:pt x="1224000" y="0"/>
                </a:cubicBezTo>
                <a:close/>
              </a:path>
            </a:pathLst>
          </a:custGeom>
          <a:effectLst>
            <a:outerShdw blurRad="50800" dist="38100" dir="8100000" algn="tr" rotWithShape="0">
              <a:prstClr val="black">
                <a:alpha val="40000"/>
              </a:prstClr>
            </a:outerShdw>
          </a:effectLst>
        </p:spPr>
      </p:pic>
      <p:pic>
        <p:nvPicPr>
          <p:cNvPr id="21" name="Picture 20" descr="A diagram of data preparation&#10;&#10;Description automatically generated">
            <a:extLst>
              <a:ext uri="{FF2B5EF4-FFF2-40B4-BE49-F238E27FC236}">
                <a16:creationId xmlns:a16="http://schemas.microsoft.com/office/drawing/2014/main" id="{A3F9AB8E-1CF5-9F68-4A21-9760AD6FBDF4}"/>
              </a:ext>
            </a:extLst>
          </p:cNvPr>
          <p:cNvPicPr>
            <a:picLocks noChangeAspect="1"/>
          </p:cNvPicPr>
          <p:nvPr/>
        </p:nvPicPr>
        <p:blipFill>
          <a:blip r:embed="rId2"/>
          <a:srcRect l="33501" t="23602" r="50554" b="48052"/>
          <a:stretch>
            <a:fillRect/>
          </a:stretch>
        </p:blipFill>
        <p:spPr>
          <a:xfrm>
            <a:off x="2902295" y="2248209"/>
            <a:ext cx="1440000" cy="1440000"/>
          </a:xfrm>
          <a:custGeom>
            <a:avLst/>
            <a:gdLst>
              <a:gd name="connsiteX0" fmla="*/ 972000 w 1944000"/>
              <a:gd name="connsiteY0" fmla="*/ 0 h 1944000"/>
              <a:gd name="connsiteX1" fmla="*/ 1944000 w 1944000"/>
              <a:gd name="connsiteY1" fmla="*/ 972000 h 1944000"/>
              <a:gd name="connsiteX2" fmla="*/ 972000 w 1944000"/>
              <a:gd name="connsiteY2" fmla="*/ 1944000 h 1944000"/>
              <a:gd name="connsiteX3" fmla="*/ 0 w 1944000"/>
              <a:gd name="connsiteY3" fmla="*/ 972000 h 1944000"/>
              <a:gd name="connsiteX4" fmla="*/ 972000 w 1944000"/>
              <a:gd name="connsiteY4" fmla="*/ 0 h 19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4000" h="1944000">
                <a:moveTo>
                  <a:pt x="972000" y="0"/>
                </a:moveTo>
                <a:cubicBezTo>
                  <a:pt x="1508821" y="0"/>
                  <a:pt x="1944000" y="435179"/>
                  <a:pt x="1944000" y="972000"/>
                </a:cubicBezTo>
                <a:cubicBezTo>
                  <a:pt x="1944000" y="1508821"/>
                  <a:pt x="1508821" y="1944000"/>
                  <a:pt x="972000" y="1944000"/>
                </a:cubicBezTo>
                <a:cubicBezTo>
                  <a:pt x="435180" y="1944000"/>
                  <a:pt x="0" y="1508821"/>
                  <a:pt x="0" y="972000"/>
                </a:cubicBezTo>
                <a:cubicBezTo>
                  <a:pt x="0" y="435179"/>
                  <a:pt x="435180" y="0"/>
                  <a:pt x="972000" y="0"/>
                </a:cubicBezTo>
                <a:close/>
              </a:path>
            </a:pathLst>
          </a:custGeom>
          <a:effectLst>
            <a:outerShdw blurRad="50800" dist="38100" dir="8100000" algn="tr" rotWithShape="0">
              <a:prstClr val="black">
                <a:alpha val="40000"/>
              </a:prstClr>
            </a:outerShdw>
          </a:effectLst>
        </p:spPr>
      </p:pic>
      <p:pic>
        <p:nvPicPr>
          <p:cNvPr id="22" name="Picture 21" descr="A diagram of data preparation&#10;&#10;Description automatically generated">
            <a:extLst>
              <a:ext uri="{FF2B5EF4-FFF2-40B4-BE49-F238E27FC236}">
                <a16:creationId xmlns:a16="http://schemas.microsoft.com/office/drawing/2014/main" id="{96F4327A-4FFD-F945-FE84-0C35DD8EF7A5}"/>
              </a:ext>
            </a:extLst>
          </p:cNvPr>
          <p:cNvPicPr>
            <a:picLocks noChangeAspect="1"/>
          </p:cNvPicPr>
          <p:nvPr/>
        </p:nvPicPr>
        <p:blipFill>
          <a:blip r:embed="rId2"/>
          <a:srcRect l="51293" t="49655" r="29219" b="15699"/>
          <a:stretch>
            <a:fillRect/>
          </a:stretch>
        </p:blipFill>
        <p:spPr>
          <a:xfrm>
            <a:off x="5256435" y="2248209"/>
            <a:ext cx="1440000" cy="1440000"/>
          </a:xfrm>
          <a:custGeom>
            <a:avLst/>
            <a:gdLst>
              <a:gd name="connsiteX0" fmla="*/ 1188000 w 2376000"/>
              <a:gd name="connsiteY0" fmla="*/ 0 h 2376000"/>
              <a:gd name="connsiteX1" fmla="*/ 2376000 w 2376000"/>
              <a:gd name="connsiteY1" fmla="*/ 1188000 h 2376000"/>
              <a:gd name="connsiteX2" fmla="*/ 1188000 w 2376000"/>
              <a:gd name="connsiteY2" fmla="*/ 2376000 h 2376000"/>
              <a:gd name="connsiteX3" fmla="*/ 0 w 2376000"/>
              <a:gd name="connsiteY3" fmla="*/ 1188000 h 2376000"/>
              <a:gd name="connsiteX4" fmla="*/ 1188000 w 2376000"/>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000" h="2376000">
                <a:moveTo>
                  <a:pt x="1188000" y="0"/>
                </a:moveTo>
                <a:cubicBezTo>
                  <a:pt x="1844114" y="0"/>
                  <a:pt x="2376000" y="531886"/>
                  <a:pt x="2376000" y="1188000"/>
                </a:cubicBezTo>
                <a:cubicBezTo>
                  <a:pt x="2376000" y="1844114"/>
                  <a:pt x="1844114" y="2376000"/>
                  <a:pt x="1188000" y="2376000"/>
                </a:cubicBezTo>
                <a:cubicBezTo>
                  <a:pt x="531886" y="2376000"/>
                  <a:pt x="0" y="1844114"/>
                  <a:pt x="0" y="1188000"/>
                </a:cubicBezTo>
                <a:cubicBezTo>
                  <a:pt x="0" y="531886"/>
                  <a:pt x="531886" y="0"/>
                  <a:pt x="1188000" y="0"/>
                </a:cubicBezTo>
                <a:close/>
              </a:path>
            </a:pathLst>
          </a:custGeom>
          <a:effectLst>
            <a:outerShdw blurRad="50800" dist="38100" dir="8100000" algn="tr" rotWithShape="0">
              <a:prstClr val="black">
                <a:alpha val="40000"/>
              </a:prstClr>
            </a:outerShdw>
          </a:effectLst>
        </p:spPr>
      </p:pic>
      <p:pic>
        <p:nvPicPr>
          <p:cNvPr id="24" name="Picture 23" descr="A diagram of data preparation&#10;&#10;Description automatically generated">
            <a:extLst>
              <a:ext uri="{FF2B5EF4-FFF2-40B4-BE49-F238E27FC236}">
                <a16:creationId xmlns:a16="http://schemas.microsoft.com/office/drawing/2014/main" id="{8F087D44-1059-F3A6-3B55-36922216B047}"/>
              </a:ext>
            </a:extLst>
          </p:cNvPr>
          <p:cNvPicPr>
            <a:picLocks noChangeAspect="1"/>
          </p:cNvPicPr>
          <p:nvPr/>
        </p:nvPicPr>
        <p:blipFill>
          <a:blip r:embed="rId2"/>
          <a:srcRect l="68276" t="20690" r="17846" b="54638"/>
          <a:stretch>
            <a:fillRect/>
          </a:stretch>
        </p:blipFill>
        <p:spPr>
          <a:xfrm>
            <a:off x="7610575" y="2248209"/>
            <a:ext cx="1440000" cy="1440000"/>
          </a:xfrm>
          <a:custGeom>
            <a:avLst/>
            <a:gdLst>
              <a:gd name="connsiteX0" fmla="*/ 846000 w 1692000"/>
              <a:gd name="connsiteY0" fmla="*/ 0 h 1692000"/>
              <a:gd name="connsiteX1" fmla="*/ 1692000 w 1692000"/>
              <a:gd name="connsiteY1" fmla="*/ 846000 h 1692000"/>
              <a:gd name="connsiteX2" fmla="*/ 846000 w 1692000"/>
              <a:gd name="connsiteY2" fmla="*/ 1692000 h 1692000"/>
              <a:gd name="connsiteX3" fmla="*/ 0 w 1692000"/>
              <a:gd name="connsiteY3" fmla="*/ 846000 h 1692000"/>
              <a:gd name="connsiteX4" fmla="*/ 846000 w 1692000"/>
              <a:gd name="connsiteY4" fmla="*/ 0 h 16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00" h="1692000">
                <a:moveTo>
                  <a:pt x="846000" y="0"/>
                </a:moveTo>
                <a:cubicBezTo>
                  <a:pt x="1313233" y="0"/>
                  <a:pt x="1692000" y="378767"/>
                  <a:pt x="1692000" y="846000"/>
                </a:cubicBezTo>
                <a:cubicBezTo>
                  <a:pt x="1692000" y="1313233"/>
                  <a:pt x="1313233" y="1692000"/>
                  <a:pt x="846000" y="1692000"/>
                </a:cubicBezTo>
                <a:cubicBezTo>
                  <a:pt x="378767" y="1692000"/>
                  <a:pt x="0" y="1313233"/>
                  <a:pt x="0" y="846000"/>
                </a:cubicBezTo>
                <a:cubicBezTo>
                  <a:pt x="0" y="378767"/>
                  <a:pt x="378767" y="0"/>
                  <a:pt x="846000" y="0"/>
                </a:cubicBezTo>
                <a:close/>
              </a:path>
            </a:pathLst>
          </a:custGeom>
          <a:effectLst>
            <a:outerShdw blurRad="50800" dist="38100" dir="8100000" algn="tr" rotWithShape="0">
              <a:prstClr val="black">
                <a:alpha val="40000"/>
              </a:prstClr>
            </a:outerShdw>
          </a:effectLst>
        </p:spPr>
      </p:pic>
      <p:pic>
        <p:nvPicPr>
          <p:cNvPr id="25" name="Picture 24" descr="A diagram of data preparation&#10;&#10;Description automatically generated">
            <a:extLst>
              <a:ext uri="{FF2B5EF4-FFF2-40B4-BE49-F238E27FC236}">
                <a16:creationId xmlns:a16="http://schemas.microsoft.com/office/drawing/2014/main" id="{86AB7151-01C1-2CA6-6B55-D107FEDD017C}"/>
              </a:ext>
            </a:extLst>
          </p:cNvPr>
          <p:cNvPicPr>
            <a:picLocks noChangeAspect="1"/>
          </p:cNvPicPr>
          <p:nvPr/>
        </p:nvPicPr>
        <p:blipFill>
          <a:blip r:embed="rId2"/>
          <a:srcRect l="81732" t="48736" r="1733" b="21868"/>
          <a:stretch>
            <a:fillRect/>
          </a:stretch>
        </p:blipFill>
        <p:spPr>
          <a:xfrm>
            <a:off x="9964717" y="2248209"/>
            <a:ext cx="1440000" cy="1440000"/>
          </a:xfrm>
          <a:custGeom>
            <a:avLst/>
            <a:gdLst>
              <a:gd name="connsiteX0" fmla="*/ 1008000 w 2016000"/>
              <a:gd name="connsiteY0" fmla="*/ 0 h 2016000"/>
              <a:gd name="connsiteX1" fmla="*/ 2016000 w 2016000"/>
              <a:gd name="connsiteY1" fmla="*/ 1008000 h 2016000"/>
              <a:gd name="connsiteX2" fmla="*/ 1008000 w 2016000"/>
              <a:gd name="connsiteY2" fmla="*/ 2016000 h 2016000"/>
              <a:gd name="connsiteX3" fmla="*/ 0 w 2016000"/>
              <a:gd name="connsiteY3" fmla="*/ 1008000 h 2016000"/>
              <a:gd name="connsiteX4" fmla="*/ 1008000 w 2016000"/>
              <a:gd name="connsiteY4" fmla="*/ 0 h 2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00" h="2016000">
                <a:moveTo>
                  <a:pt x="1008000" y="0"/>
                </a:moveTo>
                <a:cubicBezTo>
                  <a:pt x="1564703" y="0"/>
                  <a:pt x="2016000" y="451297"/>
                  <a:pt x="2016000" y="1008000"/>
                </a:cubicBezTo>
                <a:cubicBezTo>
                  <a:pt x="2016000" y="1564703"/>
                  <a:pt x="1564703" y="2016000"/>
                  <a:pt x="1008000" y="2016000"/>
                </a:cubicBezTo>
                <a:cubicBezTo>
                  <a:pt x="451297" y="2016000"/>
                  <a:pt x="0" y="1564703"/>
                  <a:pt x="0" y="1008000"/>
                </a:cubicBezTo>
                <a:cubicBezTo>
                  <a:pt x="0" y="451297"/>
                  <a:pt x="451297" y="0"/>
                  <a:pt x="1008000" y="0"/>
                </a:cubicBezTo>
                <a:close/>
              </a:path>
            </a:pathLst>
          </a:custGeom>
          <a:effectLst>
            <a:outerShdw blurRad="50800" dist="38100" dir="8100000" algn="tr" rotWithShape="0">
              <a:prstClr val="black">
                <a:alpha val="40000"/>
              </a:prstClr>
            </a:outerShdw>
          </a:effectLst>
        </p:spPr>
      </p:pic>
      <p:sp>
        <p:nvSpPr>
          <p:cNvPr id="27" name="Text Placeholder 26">
            <a:extLst>
              <a:ext uri="{FF2B5EF4-FFF2-40B4-BE49-F238E27FC236}">
                <a16:creationId xmlns:a16="http://schemas.microsoft.com/office/drawing/2014/main" id="{43F435C9-CCAE-9828-0008-8338C4AC0DE4}"/>
              </a:ext>
            </a:extLst>
          </p:cNvPr>
          <p:cNvSpPr>
            <a:spLocks noGrp="1"/>
          </p:cNvSpPr>
          <p:nvPr>
            <p:ph type="body" sz="quarter" idx="17"/>
          </p:nvPr>
        </p:nvSpPr>
        <p:spPr>
          <a:xfrm>
            <a:off x="251899" y="4246152"/>
            <a:ext cx="2032512" cy="1119525"/>
          </a:xfrm>
        </p:spPr>
        <p:txBody>
          <a:bodyPr/>
          <a:lstStyle/>
          <a:p>
            <a:r>
              <a:rPr lang="en-AU" dirty="0"/>
              <a:t>Data stored in .csv, .xlsx and .pdf file formats merged into a single .csv file using python scripts and loading into </a:t>
            </a:r>
            <a:r>
              <a:rPr lang="en-AU" dirty="0" err="1"/>
              <a:t>MongoDb</a:t>
            </a:r>
            <a:r>
              <a:rPr lang="en-AU" dirty="0"/>
              <a:t>.</a:t>
            </a:r>
          </a:p>
        </p:txBody>
      </p:sp>
      <p:sp>
        <p:nvSpPr>
          <p:cNvPr id="29" name="Text Placeholder 28">
            <a:extLst>
              <a:ext uri="{FF2B5EF4-FFF2-40B4-BE49-F238E27FC236}">
                <a16:creationId xmlns:a16="http://schemas.microsoft.com/office/drawing/2014/main" id="{39BC531E-D843-2A00-6F3B-A5C1D3A7FCFA}"/>
              </a:ext>
            </a:extLst>
          </p:cNvPr>
          <p:cNvSpPr>
            <a:spLocks noGrp="1"/>
          </p:cNvSpPr>
          <p:nvPr>
            <p:ph type="body" sz="quarter" idx="18"/>
          </p:nvPr>
        </p:nvSpPr>
        <p:spPr>
          <a:xfrm>
            <a:off x="2606682" y="4244131"/>
            <a:ext cx="2032512" cy="1119525"/>
          </a:xfrm>
        </p:spPr>
        <p:txBody>
          <a:bodyPr/>
          <a:lstStyle/>
          <a:p>
            <a:r>
              <a:rPr lang="en-AU" dirty="0"/>
              <a:t>We prepared the data for training by dropping redundant columns, ensuring only numerical and categorical values and imputing missing values.</a:t>
            </a:r>
          </a:p>
        </p:txBody>
      </p:sp>
      <p:sp>
        <p:nvSpPr>
          <p:cNvPr id="31" name="Text Placeholder 30">
            <a:extLst>
              <a:ext uri="{FF2B5EF4-FFF2-40B4-BE49-F238E27FC236}">
                <a16:creationId xmlns:a16="http://schemas.microsoft.com/office/drawing/2014/main" id="{D2A85860-3474-AE03-BE81-7F969D00FDD1}"/>
              </a:ext>
            </a:extLst>
          </p:cNvPr>
          <p:cNvSpPr>
            <a:spLocks noGrp="1"/>
          </p:cNvSpPr>
          <p:nvPr>
            <p:ph type="body" sz="quarter" idx="19"/>
          </p:nvPr>
        </p:nvSpPr>
        <p:spPr>
          <a:xfrm>
            <a:off x="4956310" y="4246152"/>
            <a:ext cx="2032512" cy="1119525"/>
          </a:xfrm>
        </p:spPr>
        <p:txBody>
          <a:bodyPr/>
          <a:lstStyle/>
          <a:p>
            <a:r>
              <a:rPr lang="en-AU" dirty="0"/>
              <a:t>We transformed the data for machine learning by employing one-hot encoding and </a:t>
            </a:r>
            <a:r>
              <a:rPr lang="en-AU" dirty="0" err="1"/>
              <a:t>StandardScalar</a:t>
            </a:r>
            <a:r>
              <a:rPr lang="en-AU" dirty="0"/>
              <a:t> transformation</a:t>
            </a:r>
          </a:p>
        </p:txBody>
      </p:sp>
      <p:sp>
        <p:nvSpPr>
          <p:cNvPr id="34" name="TextBox 33">
            <a:extLst>
              <a:ext uri="{FF2B5EF4-FFF2-40B4-BE49-F238E27FC236}">
                <a16:creationId xmlns:a16="http://schemas.microsoft.com/office/drawing/2014/main" id="{34FE1135-3A84-CFF3-250F-5EAE3EEA1F0D}"/>
              </a:ext>
            </a:extLst>
          </p:cNvPr>
          <p:cNvSpPr txBox="1"/>
          <p:nvPr/>
        </p:nvSpPr>
        <p:spPr>
          <a:xfrm>
            <a:off x="826667" y="3862494"/>
            <a:ext cx="819745" cy="276999"/>
          </a:xfrm>
          <a:prstGeom prst="rect">
            <a:avLst/>
          </a:prstGeom>
          <a:noFill/>
        </p:spPr>
        <p:txBody>
          <a:bodyPr wrap="square" lIns="0" tIns="0" rIns="0" bIns="0" rtlCol="0">
            <a:spAutoFit/>
          </a:bodyPr>
          <a:lstStyle/>
          <a:p>
            <a:r>
              <a:rPr lang="en-AU" b="1" dirty="0"/>
              <a:t>Collect</a:t>
            </a:r>
          </a:p>
        </p:txBody>
      </p:sp>
      <p:sp>
        <p:nvSpPr>
          <p:cNvPr id="35" name="TextBox 34">
            <a:extLst>
              <a:ext uri="{FF2B5EF4-FFF2-40B4-BE49-F238E27FC236}">
                <a16:creationId xmlns:a16="http://schemas.microsoft.com/office/drawing/2014/main" id="{FCC2C362-0156-C3BF-25B3-D2D9241C1F95}"/>
              </a:ext>
            </a:extLst>
          </p:cNvPr>
          <p:cNvSpPr txBox="1"/>
          <p:nvPr/>
        </p:nvSpPr>
        <p:spPr>
          <a:xfrm>
            <a:off x="3181450" y="3862494"/>
            <a:ext cx="954324" cy="276999"/>
          </a:xfrm>
          <a:prstGeom prst="rect">
            <a:avLst/>
          </a:prstGeom>
          <a:noFill/>
        </p:spPr>
        <p:txBody>
          <a:bodyPr wrap="square" lIns="0" tIns="0" rIns="0" bIns="0" rtlCol="0">
            <a:spAutoFit/>
          </a:bodyPr>
          <a:lstStyle/>
          <a:p>
            <a:r>
              <a:rPr lang="en-AU" b="1" dirty="0"/>
              <a:t>Cleanse</a:t>
            </a:r>
          </a:p>
        </p:txBody>
      </p:sp>
      <p:sp>
        <p:nvSpPr>
          <p:cNvPr id="36" name="TextBox 35">
            <a:extLst>
              <a:ext uri="{FF2B5EF4-FFF2-40B4-BE49-F238E27FC236}">
                <a16:creationId xmlns:a16="http://schemas.microsoft.com/office/drawing/2014/main" id="{02673915-D460-4EF5-6E9B-B6DB2FAFCC29}"/>
              </a:ext>
            </a:extLst>
          </p:cNvPr>
          <p:cNvSpPr txBox="1"/>
          <p:nvPr/>
        </p:nvSpPr>
        <p:spPr>
          <a:xfrm>
            <a:off x="5531078" y="3862494"/>
            <a:ext cx="1220160" cy="276999"/>
          </a:xfrm>
          <a:prstGeom prst="rect">
            <a:avLst/>
          </a:prstGeom>
          <a:noFill/>
        </p:spPr>
        <p:txBody>
          <a:bodyPr wrap="square" lIns="0" tIns="0" rIns="0" bIns="0" rtlCol="0">
            <a:spAutoFit/>
          </a:bodyPr>
          <a:lstStyle/>
          <a:p>
            <a:r>
              <a:rPr lang="en-AU" b="1" dirty="0"/>
              <a:t>Transform</a:t>
            </a:r>
          </a:p>
        </p:txBody>
      </p:sp>
      <p:sp>
        <p:nvSpPr>
          <p:cNvPr id="37" name="TextBox 36">
            <a:extLst>
              <a:ext uri="{FF2B5EF4-FFF2-40B4-BE49-F238E27FC236}">
                <a16:creationId xmlns:a16="http://schemas.microsoft.com/office/drawing/2014/main" id="{36710000-8E63-6340-DF37-8055835063D0}"/>
              </a:ext>
            </a:extLst>
          </p:cNvPr>
          <p:cNvSpPr txBox="1"/>
          <p:nvPr/>
        </p:nvSpPr>
        <p:spPr>
          <a:xfrm>
            <a:off x="7889087" y="3862494"/>
            <a:ext cx="1220160" cy="276999"/>
          </a:xfrm>
          <a:prstGeom prst="rect">
            <a:avLst/>
          </a:prstGeom>
          <a:noFill/>
        </p:spPr>
        <p:txBody>
          <a:bodyPr wrap="square" lIns="0" tIns="0" rIns="0" bIns="0" rtlCol="0">
            <a:spAutoFit/>
          </a:bodyPr>
          <a:lstStyle/>
          <a:p>
            <a:r>
              <a:rPr lang="en-AU" b="1" dirty="0"/>
              <a:t>Train</a:t>
            </a:r>
          </a:p>
        </p:txBody>
      </p:sp>
      <p:sp>
        <p:nvSpPr>
          <p:cNvPr id="41" name="Text Placeholder 30">
            <a:extLst>
              <a:ext uri="{FF2B5EF4-FFF2-40B4-BE49-F238E27FC236}">
                <a16:creationId xmlns:a16="http://schemas.microsoft.com/office/drawing/2014/main" id="{C57A8EEB-DFEA-3484-7C16-42B1050E261C}"/>
              </a:ext>
            </a:extLst>
          </p:cNvPr>
          <p:cNvSpPr txBox="1">
            <a:spLocks/>
          </p:cNvSpPr>
          <p:nvPr/>
        </p:nvSpPr>
        <p:spPr>
          <a:xfrm>
            <a:off x="7314319" y="4246152"/>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employed two machine learning approaches.</a:t>
            </a:r>
          </a:p>
          <a:p>
            <a:pPr marL="171450" indent="-171450">
              <a:buFont typeface="Arial" panose="020B0604020202020204" pitchFamily="34" charset="0"/>
              <a:buChar char="•"/>
            </a:pPr>
            <a:r>
              <a:rPr lang="en-AU" dirty="0"/>
              <a:t>TensorFlow local neural network employing PCA and </a:t>
            </a:r>
            <a:r>
              <a:rPr lang="en-AU" dirty="0" err="1"/>
              <a:t>kerastuner</a:t>
            </a:r>
            <a:r>
              <a:rPr lang="en-AU" dirty="0"/>
              <a:t> optimisation.</a:t>
            </a:r>
          </a:p>
          <a:p>
            <a:pPr marL="171450" indent="-171450">
              <a:buFont typeface="Arial" panose="020B0604020202020204" pitchFamily="34" charset="0"/>
              <a:buChar char="•"/>
            </a:pPr>
            <a:r>
              <a:rPr lang="en-AU" dirty="0" err="1"/>
              <a:t>SciKitLearn</a:t>
            </a:r>
            <a:r>
              <a:rPr lang="en-AU" dirty="0"/>
              <a:t> random forest employing cross-validation training</a:t>
            </a:r>
          </a:p>
        </p:txBody>
      </p:sp>
      <p:sp>
        <p:nvSpPr>
          <p:cNvPr id="42" name="Text Placeholder 30">
            <a:extLst>
              <a:ext uri="{FF2B5EF4-FFF2-40B4-BE49-F238E27FC236}">
                <a16:creationId xmlns:a16="http://schemas.microsoft.com/office/drawing/2014/main" id="{C1FBF177-8320-5B59-0324-39105A37BD99}"/>
              </a:ext>
            </a:extLst>
          </p:cNvPr>
          <p:cNvSpPr txBox="1">
            <a:spLocks/>
          </p:cNvSpPr>
          <p:nvPr/>
        </p:nvSpPr>
        <p:spPr>
          <a:xfrm>
            <a:off x="9668461" y="4246152"/>
            <a:ext cx="2032512" cy="1119525"/>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We applied our models to an independent set of test results. </a:t>
            </a:r>
          </a:p>
        </p:txBody>
      </p:sp>
      <p:sp>
        <p:nvSpPr>
          <p:cNvPr id="43" name="TextBox 42">
            <a:extLst>
              <a:ext uri="{FF2B5EF4-FFF2-40B4-BE49-F238E27FC236}">
                <a16:creationId xmlns:a16="http://schemas.microsoft.com/office/drawing/2014/main" id="{BA865DFC-235B-56A3-05D1-515D7A757518}"/>
              </a:ext>
            </a:extLst>
          </p:cNvPr>
          <p:cNvSpPr txBox="1"/>
          <p:nvPr/>
        </p:nvSpPr>
        <p:spPr>
          <a:xfrm>
            <a:off x="10243229" y="3862494"/>
            <a:ext cx="1220160" cy="276999"/>
          </a:xfrm>
          <a:prstGeom prst="rect">
            <a:avLst/>
          </a:prstGeom>
          <a:noFill/>
        </p:spPr>
        <p:txBody>
          <a:bodyPr wrap="square" lIns="0" tIns="0" rIns="0" bIns="0" rtlCol="0">
            <a:spAutoFit/>
          </a:bodyPr>
          <a:lstStyle/>
          <a:p>
            <a:r>
              <a:rPr lang="en-AU" b="1" dirty="0"/>
              <a:t>Predict</a:t>
            </a:r>
          </a:p>
        </p:txBody>
      </p:sp>
    </p:spTree>
    <p:extLst>
      <p:ext uri="{BB962C8B-B14F-4D97-AF65-F5344CB8AC3E}">
        <p14:creationId xmlns:p14="http://schemas.microsoft.com/office/powerpoint/2010/main" val="1307481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A2783A-2442-093A-C269-F00BF4203449}"/>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98AC1B1F-4605-4599-8AD5-8F6FB1C37DCB}"/>
              </a:ext>
            </a:extLst>
          </p:cNvPr>
          <p:cNvSpPr>
            <a:spLocks noGrp="1"/>
          </p:cNvSpPr>
          <p:nvPr>
            <p:ph type="sldNum" sz="quarter" idx="12"/>
          </p:nvPr>
        </p:nvSpPr>
        <p:spPr/>
        <p:txBody>
          <a:bodyPr/>
          <a:lstStyle/>
          <a:p>
            <a:fld id="{C3AD2BBB-68AE-C949-A9DC-64F8B3053AF7}" type="slidenum">
              <a:rPr lang="en-US" smtClean="0"/>
              <a:pPr/>
              <a:t>6</a:t>
            </a:fld>
            <a:endParaRPr lang="en-US" dirty="0"/>
          </a:p>
        </p:txBody>
      </p:sp>
      <p:sp>
        <p:nvSpPr>
          <p:cNvPr id="4" name="Text Placeholder 3">
            <a:extLst>
              <a:ext uri="{FF2B5EF4-FFF2-40B4-BE49-F238E27FC236}">
                <a16:creationId xmlns:a16="http://schemas.microsoft.com/office/drawing/2014/main" id="{24330F77-7DAA-AC6C-9773-599EAE881C27}"/>
              </a:ext>
            </a:extLst>
          </p:cNvPr>
          <p:cNvSpPr>
            <a:spLocks noGrp="1"/>
          </p:cNvSpPr>
          <p:nvPr>
            <p:ph type="body" sz="quarter" idx="13"/>
          </p:nvPr>
        </p:nvSpPr>
        <p:spPr>
          <a:xfrm>
            <a:off x="872743" y="605990"/>
            <a:ext cx="6142011" cy="1170693"/>
          </a:xfrm>
        </p:spPr>
        <p:txBody>
          <a:bodyPr/>
          <a:lstStyle/>
          <a:p>
            <a:r>
              <a:rPr lang="en-AU" dirty="0"/>
              <a:t>Database</a:t>
            </a:r>
          </a:p>
        </p:txBody>
      </p:sp>
      <p:sp>
        <p:nvSpPr>
          <p:cNvPr id="6" name="Text Placeholder 5">
            <a:extLst>
              <a:ext uri="{FF2B5EF4-FFF2-40B4-BE49-F238E27FC236}">
                <a16:creationId xmlns:a16="http://schemas.microsoft.com/office/drawing/2014/main" id="{62C85F23-C459-9609-CC7C-04BA81F3E6F0}"/>
              </a:ext>
            </a:extLst>
          </p:cNvPr>
          <p:cNvSpPr>
            <a:spLocks noGrp="1"/>
          </p:cNvSpPr>
          <p:nvPr>
            <p:ph type="body" sz="quarter" idx="16"/>
          </p:nvPr>
        </p:nvSpPr>
        <p:spPr>
          <a:xfrm>
            <a:off x="4293705" y="4423902"/>
            <a:ext cx="6832168" cy="1571064"/>
          </a:xfrm>
          <a:ln>
            <a:prstDash val="solid"/>
          </a:ln>
        </p:spPr>
        <p:txBody>
          <a:bodyPr>
            <a:noAutofit/>
          </a:bodyPr>
          <a:lstStyle/>
          <a:p>
            <a:pPr>
              <a:spcBef>
                <a:spcPts val="300"/>
              </a:spcBef>
            </a:pPr>
            <a:r>
              <a:rPr lang="en-AU" sz="1600" dirty="0"/>
              <a:t>Mongo DB – used to store records.</a:t>
            </a:r>
          </a:p>
          <a:p>
            <a:pPr>
              <a:spcBef>
                <a:spcPts val="300"/>
              </a:spcBef>
            </a:pPr>
            <a:r>
              <a:rPr lang="en-AU" sz="1600" b="1" dirty="0"/>
              <a:t>Advantage</a:t>
            </a:r>
            <a:r>
              <a:rPr lang="en-AU" sz="1600" dirty="0"/>
              <a:t>:</a:t>
            </a:r>
          </a:p>
          <a:p>
            <a:pPr marL="285750" indent="-285750">
              <a:spcBef>
                <a:spcPts val="300"/>
              </a:spcBef>
              <a:buFont typeface="Arial" panose="020B0604020202020204" pitchFamily="34" charset="0"/>
              <a:buChar char="•"/>
            </a:pPr>
            <a:r>
              <a:rPr lang="en-AU" sz="1600" dirty="0"/>
              <a:t>Flexible regarding input files (CSV, JSON), </a:t>
            </a:r>
          </a:p>
          <a:p>
            <a:pPr marL="285750" indent="-285750">
              <a:lnSpc>
                <a:spcPts val="1360"/>
              </a:lnSpc>
              <a:spcBef>
                <a:spcPts val="300"/>
              </a:spcBef>
              <a:buFont typeface="Arial" panose="020B0604020202020204" pitchFamily="34" charset="0"/>
              <a:buChar char="•"/>
            </a:pPr>
            <a:r>
              <a:rPr lang="en-AU" sz="1600" dirty="0"/>
              <a:t>No formal schema - flexible as to structure and inputs as project evolved.</a:t>
            </a:r>
          </a:p>
        </p:txBody>
      </p:sp>
      <p:sp>
        <p:nvSpPr>
          <p:cNvPr id="14" name="Rounded Rectangle 13">
            <a:extLst>
              <a:ext uri="{FF2B5EF4-FFF2-40B4-BE49-F238E27FC236}">
                <a16:creationId xmlns:a16="http://schemas.microsoft.com/office/drawing/2014/main" id="{793EA43C-EED2-83B6-36E0-53FAB8A3BC27}"/>
              </a:ext>
            </a:extLst>
          </p:cNvPr>
          <p:cNvSpPr/>
          <p:nvPr/>
        </p:nvSpPr>
        <p:spPr>
          <a:xfrm>
            <a:off x="2260546" y="1143245"/>
            <a:ext cx="1607450" cy="606447"/>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Peter MacCallum</a:t>
            </a:r>
          </a:p>
          <a:p>
            <a:pPr algn="ctr"/>
            <a:r>
              <a:rPr lang="en-AU" sz="1600" dirty="0"/>
              <a:t>Data Set</a:t>
            </a:r>
          </a:p>
        </p:txBody>
      </p:sp>
      <p:sp>
        <p:nvSpPr>
          <p:cNvPr id="15" name="Rounded Rectangle 14">
            <a:extLst>
              <a:ext uri="{FF2B5EF4-FFF2-40B4-BE49-F238E27FC236}">
                <a16:creationId xmlns:a16="http://schemas.microsoft.com/office/drawing/2014/main" id="{87456DDE-ED06-4D16-D9F4-BDE86B6FE60C}"/>
              </a:ext>
            </a:extLst>
          </p:cNvPr>
          <p:cNvSpPr/>
          <p:nvPr/>
        </p:nvSpPr>
        <p:spPr>
          <a:xfrm>
            <a:off x="2260546" y="2375623"/>
            <a:ext cx="1607450" cy="606447"/>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Processing – scaling and PC</a:t>
            </a:r>
          </a:p>
        </p:txBody>
      </p:sp>
      <p:sp>
        <p:nvSpPr>
          <p:cNvPr id="16" name="Rounded Rectangle 15">
            <a:extLst>
              <a:ext uri="{FF2B5EF4-FFF2-40B4-BE49-F238E27FC236}">
                <a16:creationId xmlns:a16="http://schemas.microsoft.com/office/drawing/2014/main" id="{821DE876-60F9-1142-0221-67BF027660ED}"/>
              </a:ext>
            </a:extLst>
          </p:cNvPr>
          <p:cNvSpPr/>
          <p:nvPr/>
        </p:nvSpPr>
        <p:spPr>
          <a:xfrm>
            <a:off x="2260546" y="3683096"/>
            <a:ext cx="1607450" cy="740806"/>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Modelling</a:t>
            </a:r>
            <a:br>
              <a:rPr lang="en-AU" sz="1600" dirty="0"/>
            </a:br>
            <a:r>
              <a:rPr lang="en-AU" sz="1600" dirty="0"/>
              <a:t>NN and Random Forest</a:t>
            </a:r>
          </a:p>
        </p:txBody>
      </p:sp>
      <p:cxnSp>
        <p:nvCxnSpPr>
          <p:cNvPr id="17" name="Straight Arrow Connector 16">
            <a:extLst>
              <a:ext uri="{FF2B5EF4-FFF2-40B4-BE49-F238E27FC236}">
                <a16:creationId xmlns:a16="http://schemas.microsoft.com/office/drawing/2014/main" id="{CED7FFBF-A80E-15F5-1A51-59E832C27332}"/>
              </a:ext>
            </a:extLst>
          </p:cNvPr>
          <p:cNvCxnSpPr>
            <a:cxnSpLocks/>
          </p:cNvCxnSpPr>
          <p:nvPr/>
        </p:nvCxnSpPr>
        <p:spPr>
          <a:xfrm>
            <a:off x="3064271" y="1749692"/>
            <a:ext cx="0" cy="62593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81BB2-1447-B66D-3A75-3C7DFB04A470}"/>
              </a:ext>
            </a:extLst>
          </p:cNvPr>
          <p:cNvCxnSpPr>
            <a:cxnSpLocks/>
          </p:cNvCxnSpPr>
          <p:nvPr/>
        </p:nvCxnSpPr>
        <p:spPr>
          <a:xfrm>
            <a:off x="3047222" y="2956496"/>
            <a:ext cx="0" cy="7266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3">
            <a:extLst>
              <a:ext uri="{FF2B5EF4-FFF2-40B4-BE49-F238E27FC236}">
                <a16:creationId xmlns:a16="http://schemas.microsoft.com/office/drawing/2014/main" id="{C0D23A9C-DCB4-D55A-F06A-0349066C4057}"/>
              </a:ext>
            </a:extLst>
          </p:cNvPr>
          <p:cNvCxnSpPr/>
          <p:nvPr/>
        </p:nvCxnSpPr>
        <p:spPr>
          <a:xfrm flipV="1">
            <a:off x="3867996" y="2956496"/>
            <a:ext cx="2437964" cy="1097003"/>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B14DD4-C829-C82A-C7E2-E096B57AADB6}"/>
              </a:ext>
            </a:extLst>
          </p:cNvPr>
          <p:cNvCxnSpPr>
            <a:cxnSpLocks/>
          </p:cNvCxnSpPr>
          <p:nvPr/>
        </p:nvCxnSpPr>
        <p:spPr>
          <a:xfrm flipV="1">
            <a:off x="7411690" y="2806044"/>
            <a:ext cx="1339541" cy="150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555E73B1-3C72-A0D4-E153-AA9C982103FC}"/>
              </a:ext>
            </a:extLst>
          </p:cNvPr>
          <p:cNvSpPr/>
          <p:nvPr/>
        </p:nvSpPr>
        <p:spPr>
          <a:xfrm>
            <a:off x="8751231" y="2361662"/>
            <a:ext cx="2374641" cy="888765"/>
          </a:xfrm>
          <a:prstGeom prst="roundRect">
            <a:avLst/>
          </a:prstGeom>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600" dirty="0"/>
              <a:t>Report, Presentation</a:t>
            </a:r>
          </a:p>
        </p:txBody>
      </p:sp>
      <p:cxnSp>
        <p:nvCxnSpPr>
          <p:cNvPr id="23" name="Connector: Elbow 20">
            <a:extLst>
              <a:ext uri="{FF2B5EF4-FFF2-40B4-BE49-F238E27FC236}">
                <a16:creationId xmlns:a16="http://schemas.microsoft.com/office/drawing/2014/main" id="{E90FD89E-CA13-D041-863A-BDE954E04105}"/>
              </a:ext>
            </a:extLst>
          </p:cNvPr>
          <p:cNvCxnSpPr>
            <a:cxnSpLocks/>
          </p:cNvCxnSpPr>
          <p:nvPr/>
        </p:nvCxnSpPr>
        <p:spPr>
          <a:xfrm rot="16200000" flipH="1">
            <a:off x="2056173" y="4772103"/>
            <a:ext cx="701029" cy="263041"/>
          </a:xfrm>
          <a:prstGeom prst="bentConnector3">
            <a:avLst>
              <a:gd name="adj1" fmla="val 100029"/>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51F4473A-7F79-D2B1-4F9B-6C6BC88AF77C}"/>
              </a:ext>
            </a:extLst>
          </p:cNvPr>
          <p:cNvSpPr/>
          <p:nvPr/>
        </p:nvSpPr>
        <p:spPr>
          <a:xfrm>
            <a:off x="2545514" y="5042329"/>
            <a:ext cx="1026321" cy="445705"/>
          </a:xfrm>
          <a:prstGeom prst="roundRect">
            <a:avLst/>
          </a:prstGeom>
          <a:solidFill>
            <a:schemeClr val="accent4">
              <a:lumMod val="60000"/>
              <a:lumOff val="40000"/>
            </a:schemeClr>
          </a:solidFill>
          <a:ln w="28575"/>
        </p:spPr>
        <p:style>
          <a:lnRef idx="1">
            <a:schemeClr val="accent2"/>
          </a:lnRef>
          <a:fillRef idx="2">
            <a:schemeClr val="accent2"/>
          </a:fillRef>
          <a:effectRef idx="1">
            <a:schemeClr val="accent2"/>
          </a:effectRef>
          <a:fontRef idx="minor">
            <a:schemeClr val="dk1"/>
          </a:fontRef>
        </p:style>
        <p:txBody>
          <a:bodyPr lIns="36000" rIns="36000" rtlCol="0" anchor="ctr"/>
          <a:lstStyle/>
          <a:p>
            <a:pPr algn="ctr"/>
            <a:r>
              <a:rPr lang="en-AU" sz="1000" b="1" dirty="0"/>
              <a:t>Hyperparameter tuning</a:t>
            </a:r>
          </a:p>
        </p:txBody>
      </p:sp>
      <p:cxnSp>
        <p:nvCxnSpPr>
          <p:cNvPr id="25" name="Connector: Elbow 27">
            <a:extLst>
              <a:ext uri="{FF2B5EF4-FFF2-40B4-BE49-F238E27FC236}">
                <a16:creationId xmlns:a16="http://schemas.microsoft.com/office/drawing/2014/main" id="{5BFFB7F0-5042-07F1-83B1-BF8EFD3F60DA}"/>
              </a:ext>
            </a:extLst>
          </p:cNvPr>
          <p:cNvCxnSpPr>
            <a:cxnSpLocks/>
          </p:cNvCxnSpPr>
          <p:nvPr/>
        </p:nvCxnSpPr>
        <p:spPr>
          <a:xfrm rot="5400000">
            <a:off x="3319426" y="4722106"/>
            <a:ext cx="784440" cy="279620"/>
          </a:xfrm>
          <a:prstGeom prst="bentConnector3">
            <a:avLst>
              <a:gd name="adj1" fmla="val 103763"/>
            </a:avLst>
          </a:prstGeom>
          <a:ln>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7A9D2D-5B8A-1359-1B6B-843642E6D1FC}"/>
              </a:ext>
            </a:extLst>
          </p:cNvPr>
          <p:cNvCxnSpPr>
            <a:cxnSpLocks/>
          </p:cNvCxnSpPr>
          <p:nvPr/>
        </p:nvCxnSpPr>
        <p:spPr>
          <a:xfrm>
            <a:off x="3867996" y="2613492"/>
            <a:ext cx="243796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Cylinder 3">
            <a:extLst>
              <a:ext uri="{FF2B5EF4-FFF2-40B4-BE49-F238E27FC236}">
                <a16:creationId xmlns:a16="http://schemas.microsoft.com/office/drawing/2014/main" id="{5742CFD8-1EDB-CE2A-9C98-F88117CA8FE9}"/>
              </a:ext>
            </a:extLst>
          </p:cNvPr>
          <p:cNvSpPr/>
          <p:nvPr/>
        </p:nvSpPr>
        <p:spPr>
          <a:xfrm>
            <a:off x="6292554" y="2062657"/>
            <a:ext cx="1305464" cy="153733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AU"/>
          </a:p>
        </p:txBody>
      </p:sp>
      <p:sp>
        <p:nvSpPr>
          <p:cNvPr id="20" name="TextBox 19">
            <a:extLst>
              <a:ext uri="{FF2B5EF4-FFF2-40B4-BE49-F238E27FC236}">
                <a16:creationId xmlns:a16="http://schemas.microsoft.com/office/drawing/2014/main" id="{2B9100C3-9212-CF07-922B-67C38D9ACFAD}"/>
              </a:ext>
            </a:extLst>
          </p:cNvPr>
          <p:cNvSpPr txBox="1"/>
          <p:nvPr/>
        </p:nvSpPr>
        <p:spPr>
          <a:xfrm>
            <a:off x="6478882" y="2806044"/>
            <a:ext cx="932808" cy="584775"/>
          </a:xfrm>
          <a:prstGeom prst="rect">
            <a:avLst/>
          </a:prstGeom>
          <a:noFill/>
        </p:spPr>
        <p:txBody>
          <a:bodyPr wrap="square" lIns="36000" rIns="36000" rtlCol="0">
            <a:spAutoFit/>
          </a:bodyPr>
          <a:lstStyle/>
          <a:p>
            <a:pPr algn="ctr"/>
            <a:r>
              <a:rPr lang="en-AU" sz="1600" dirty="0"/>
              <a:t>Mongo   DB</a:t>
            </a:r>
          </a:p>
        </p:txBody>
      </p:sp>
    </p:spTree>
    <p:extLst>
      <p:ext uri="{BB962C8B-B14F-4D97-AF65-F5344CB8AC3E}">
        <p14:creationId xmlns:p14="http://schemas.microsoft.com/office/powerpoint/2010/main" val="29323231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BA329F2-1A76-50FF-37D4-4271CF56B008}"/>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5E22A463-AC2E-7ADE-FFBD-5687ACCB4C35}"/>
              </a:ext>
            </a:extLst>
          </p:cNvPr>
          <p:cNvSpPr>
            <a:spLocks noGrp="1"/>
          </p:cNvSpPr>
          <p:nvPr>
            <p:ph type="sldNum" sz="quarter" idx="12"/>
          </p:nvPr>
        </p:nvSpPr>
        <p:spPr/>
        <p:txBody>
          <a:bodyPr/>
          <a:lstStyle/>
          <a:p>
            <a:fld id="{C3AD2BBB-68AE-C949-A9DC-64F8B3053AF7}" type="slidenum">
              <a:rPr lang="en-US" smtClean="0"/>
              <a:pPr/>
              <a:t>7</a:t>
            </a:fld>
            <a:endParaRPr lang="en-US" dirty="0"/>
          </a:p>
        </p:txBody>
      </p:sp>
      <p:sp>
        <p:nvSpPr>
          <p:cNvPr id="4" name="Text Placeholder 3">
            <a:extLst>
              <a:ext uri="{FF2B5EF4-FFF2-40B4-BE49-F238E27FC236}">
                <a16:creationId xmlns:a16="http://schemas.microsoft.com/office/drawing/2014/main" id="{3CAFEDEB-71E4-5A60-1384-B5A5914E0E08}"/>
              </a:ext>
            </a:extLst>
          </p:cNvPr>
          <p:cNvSpPr>
            <a:spLocks noGrp="1"/>
          </p:cNvSpPr>
          <p:nvPr>
            <p:ph type="body" sz="quarter" idx="14"/>
          </p:nvPr>
        </p:nvSpPr>
        <p:spPr/>
        <p:txBody>
          <a:bodyPr/>
          <a:lstStyle/>
          <a:p>
            <a:r>
              <a:rPr lang="en-AU" dirty="0"/>
              <a:t>Neural Network Model</a:t>
            </a:r>
          </a:p>
        </p:txBody>
      </p:sp>
      <p:sp>
        <p:nvSpPr>
          <p:cNvPr id="5" name="Text Placeholder 4">
            <a:extLst>
              <a:ext uri="{FF2B5EF4-FFF2-40B4-BE49-F238E27FC236}">
                <a16:creationId xmlns:a16="http://schemas.microsoft.com/office/drawing/2014/main" id="{7EC9ECE8-C9B9-48E7-53D9-753908A90181}"/>
              </a:ext>
            </a:extLst>
          </p:cNvPr>
          <p:cNvSpPr>
            <a:spLocks noGrp="1"/>
          </p:cNvSpPr>
          <p:nvPr>
            <p:ph type="body" sz="quarter" idx="16"/>
          </p:nvPr>
        </p:nvSpPr>
        <p:spPr/>
        <p:txBody>
          <a:bodyPr/>
          <a:lstStyle/>
          <a:p>
            <a:endParaRPr lang="en-AU"/>
          </a:p>
        </p:txBody>
      </p:sp>
      <p:sp>
        <p:nvSpPr>
          <p:cNvPr id="6" name="Text Placeholder 5">
            <a:extLst>
              <a:ext uri="{FF2B5EF4-FFF2-40B4-BE49-F238E27FC236}">
                <a16:creationId xmlns:a16="http://schemas.microsoft.com/office/drawing/2014/main" id="{C020DC44-3F1E-6D40-B24E-77E44B570C82}"/>
              </a:ext>
            </a:extLst>
          </p:cNvPr>
          <p:cNvSpPr>
            <a:spLocks noGrp="1"/>
          </p:cNvSpPr>
          <p:nvPr>
            <p:ph type="body" sz="quarter" idx="15"/>
          </p:nvPr>
        </p:nvSpPr>
        <p:spPr>
          <a:xfrm>
            <a:off x="873125" y="1831316"/>
            <a:ext cx="4044864" cy="1185570"/>
          </a:xfrm>
        </p:spPr>
        <p:txBody>
          <a:bodyPr/>
          <a:lstStyle/>
          <a:p>
            <a:r>
              <a:rPr lang="en-AU" dirty="0"/>
              <a:t>Our neural network was trained over epochs (generations) to maximise utility with respect to loss and accuracy.</a:t>
            </a:r>
          </a:p>
        </p:txBody>
      </p:sp>
      <p:pic>
        <p:nvPicPr>
          <p:cNvPr id="8" name="Picture 7">
            <a:extLst>
              <a:ext uri="{FF2B5EF4-FFF2-40B4-BE49-F238E27FC236}">
                <a16:creationId xmlns:a16="http://schemas.microsoft.com/office/drawing/2014/main" id="{D42C8AED-C16A-9BE2-9F9C-C2C71A2E2400}"/>
              </a:ext>
            </a:extLst>
          </p:cNvPr>
          <p:cNvPicPr>
            <a:picLocks noChangeAspect="1"/>
          </p:cNvPicPr>
          <p:nvPr/>
        </p:nvPicPr>
        <p:blipFill>
          <a:blip r:embed="rId2"/>
          <a:stretch>
            <a:fillRect/>
          </a:stretch>
        </p:blipFill>
        <p:spPr>
          <a:xfrm>
            <a:off x="5979729" y="342425"/>
            <a:ext cx="5799051" cy="2880000"/>
          </a:xfrm>
          <a:prstGeom prst="rect">
            <a:avLst/>
          </a:prstGeom>
        </p:spPr>
      </p:pic>
      <p:pic>
        <p:nvPicPr>
          <p:cNvPr id="10" name="Picture 9">
            <a:extLst>
              <a:ext uri="{FF2B5EF4-FFF2-40B4-BE49-F238E27FC236}">
                <a16:creationId xmlns:a16="http://schemas.microsoft.com/office/drawing/2014/main" id="{1D5CF588-8455-1A4B-9F97-68FF71267B0A}"/>
              </a:ext>
            </a:extLst>
          </p:cNvPr>
          <p:cNvPicPr>
            <a:picLocks noChangeAspect="1"/>
          </p:cNvPicPr>
          <p:nvPr/>
        </p:nvPicPr>
        <p:blipFill>
          <a:blip r:embed="rId3"/>
          <a:stretch>
            <a:fillRect/>
          </a:stretch>
        </p:blipFill>
        <p:spPr>
          <a:xfrm>
            <a:off x="5979730" y="3277753"/>
            <a:ext cx="5799050" cy="2880000"/>
          </a:xfrm>
          <a:prstGeom prst="rect">
            <a:avLst/>
          </a:prstGeom>
        </p:spPr>
      </p:pic>
      <p:sp>
        <p:nvSpPr>
          <p:cNvPr id="7" name="Text Placeholder 5">
            <a:extLst>
              <a:ext uri="{FF2B5EF4-FFF2-40B4-BE49-F238E27FC236}">
                <a16:creationId xmlns:a16="http://schemas.microsoft.com/office/drawing/2014/main" id="{86541972-57A9-C4E8-EE2B-EB153FA15B24}"/>
              </a:ext>
            </a:extLst>
          </p:cNvPr>
          <p:cNvSpPr txBox="1">
            <a:spLocks/>
          </p:cNvSpPr>
          <p:nvPr/>
        </p:nvSpPr>
        <p:spPr>
          <a:xfrm>
            <a:off x="872743" y="3250260"/>
            <a:ext cx="4044864" cy="1185570"/>
          </a:xfrm>
          <a:prstGeom prst="rect">
            <a:avLst/>
          </a:prstGeom>
        </p:spPr>
        <p:txBody>
          <a:bodyPr vert="horz" lIns="0" tIns="0" rIns="0" bIns="0" rtlCol="0">
            <a:noAutofit/>
          </a:bodyPr>
          <a:lstStyle>
            <a:lvl1pPr marL="0" indent="0" algn="l" defTabSz="914400" rtl="0" eaLnBrk="1" latinLnBrk="0" hangingPunct="1">
              <a:lnSpc>
                <a:spcPct val="100000"/>
              </a:lnSpc>
              <a:spcBef>
                <a:spcPts val="1200"/>
              </a:spcBef>
              <a:buFont typeface="Arial" panose="020B0604020202020204" pitchFamily="34" charset="0"/>
              <a:buNone/>
              <a:defRPr sz="2000" b="1" i="0" kern="1200">
                <a:solidFill>
                  <a:schemeClr val="accent2"/>
                </a:solidFill>
                <a:latin typeface="Calibri" panose="020F0502020204030204" pitchFamily="34" charset="0"/>
                <a:ea typeface="+mn-ea"/>
                <a:cs typeface="Calibri" panose="020F05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Due to the spread of data in our limited predictive data set, the PCA model was adopted. This ensured that the dimensionality of training and predictive data would be equal and ensure the use of our model.</a:t>
            </a:r>
          </a:p>
        </p:txBody>
      </p:sp>
    </p:spTree>
    <p:extLst>
      <p:ext uri="{BB962C8B-B14F-4D97-AF65-F5344CB8AC3E}">
        <p14:creationId xmlns:p14="http://schemas.microsoft.com/office/powerpoint/2010/main" val="374447902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FEEEBEC-A8A6-7F68-E8A8-99DE3C9FBACD}"/>
              </a:ext>
            </a:extLst>
          </p:cNvPr>
          <p:cNvSpPr>
            <a:spLocks noGrp="1"/>
          </p:cNvSpPr>
          <p:nvPr>
            <p:ph type="ftr" sz="quarter" idx="11"/>
          </p:nvPr>
        </p:nvSpPr>
        <p:spPr/>
        <p:txBody>
          <a:bodyPr/>
          <a:lstStyle/>
          <a:p>
            <a:pPr algn="r"/>
            <a:endParaRPr lang="en-US" dirty="0"/>
          </a:p>
        </p:txBody>
      </p:sp>
      <p:sp>
        <p:nvSpPr>
          <p:cNvPr id="3" name="Slide Number Placeholder 2">
            <a:extLst>
              <a:ext uri="{FF2B5EF4-FFF2-40B4-BE49-F238E27FC236}">
                <a16:creationId xmlns:a16="http://schemas.microsoft.com/office/drawing/2014/main" id="{340AF14A-C541-9BB2-57CB-7304128EC395}"/>
              </a:ext>
            </a:extLst>
          </p:cNvPr>
          <p:cNvSpPr>
            <a:spLocks noGrp="1"/>
          </p:cNvSpPr>
          <p:nvPr>
            <p:ph type="sldNum" sz="quarter" idx="12"/>
          </p:nvPr>
        </p:nvSpPr>
        <p:spPr/>
        <p:txBody>
          <a:bodyPr/>
          <a:lstStyle/>
          <a:p>
            <a:fld id="{C3AD2BBB-68AE-C949-A9DC-64F8B3053AF7}" type="slidenum">
              <a:rPr lang="en-US" smtClean="0"/>
              <a:pPr/>
              <a:t>8</a:t>
            </a:fld>
            <a:endParaRPr lang="en-US" dirty="0"/>
          </a:p>
        </p:txBody>
      </p:sp>
      <p:sp>
        <p:nvSpPr>
          <p:cNvPr id="4" name="Text Placeholder 3">
            <a:extLst>
              <a:ext uri="{FF2B5EF4-FFF2-40B4-BE49-F238E27FC236}">
                <a16:creationId xmlns:a16="http://schemas.microsoft.com/office/drawing/2014/main" id="{D355E27D-038F-D826-A723-9C96442ACE16}"/>
              </a:ext>
            </a:extLst>
          </p:cNvPr>
          <p:cNvSpPr>
            <a:spLocks noGrp="1"/>
          </p:cNvSpPr>
          <p:nvPr>
            <p:ph type="body" sz="quarter" idx="14"/>
          </p:nvPr>
        </p:nvSpPr>
        <p:spPr/>
        <p:txBody>
          <a:bodyPr/>
          <a:lstStyle/>
          <a:p>
            <a:r>
              <a:rPr lang="en-AU" dirty="0"/>
              <a:t>Random Forest Model</a:t>
            </a:r>
          </a:p>
        </p:txBody>
      </p:sp>
      <p:sp>
        <p:nvSpPr>
          <p:cNvPr id="5" name="Text Placeholder 4">
            <a:extLst>
              <a:ext uri="{FF2B5EF4-FFF2-40B4-BE49-F238E27FC236}">
                <a16:creationId xmlns:a16="http://schemas.microsoft.com/office/drawing/2014/main" id="{BE65B39C-6DA5-17EB-FD1B-F82465E3CC29}"/>
              </a:ext>
            </a:extLst>
          </p:cNvPr>
          <p:cNvSpPr>
            <a:spLocks noGrp="1"/>
          </p:cNvSpPr>
          <p:nvPr>
            <p:ph type="body" sz="quarter" idx="16"/>
          </p:nvPr>
        </p:nvSpPr>
        <p:spPr/>
        <p:txBody>
          <a:bodyPr/>
          <a:lstStyle/>
          <a:p>
            <a:endParaRPr lang="en-AU" dirty="0"/>
          </a:p>
        </p:txBody>
      </p:sp>
      <p:sp>
        <p:nvSpPr>
          <p:cNvPr id="6" name="Text Placeholder 5">
            <a:extLst>
              <a:ext uri="{FF2B5EF4-FFF2-40B4-BE49-F238E27FC236}">
                <a16:creationId xmlns:a16="http://schemas.microsoft.com/office/drawing/2014/main" id="{69517133-5A2F-780C-C356-8BE377567B65}"/>
              </a:ext>
            </a:extLst>
          </p:cNvPr>
          <p:cNvSpPr>
            <a:spLocks noGrp="1"/>
          </p:cNvSpPr>
          <p:nvPr>
            <p:ph type="body" sz="quarter" idx="15"/>
          </p:nvPr>
        </p:nvSpPr>
        <p:spPr>
          <a:xfrm>
            <a:off x="872743" y="1173073"/>
            <a:ext cx="5797478" cy="1185570"/>
          </a:xfrm>
        </p:spPr>
        <p:txBody>
          <a:bodyPr/>
          <a:lstStyle/>
          <a:p>
            <a:pPr algn="just">
              <a:spcBef>
                <a:spcPts val="300"/>
              </a:spcBef>
            </a:pPr>
            <a:r>
              <a:rPr lang="en-AU" sz="1600" dirty="0"/>
              <a:t>Random forest algorithm with cross-validation.</a:t>
            </a:r>
          </a:p>
          <a:p>
            <a:pPr algn="just">
              <a:spcBef>
                <a:spcPts val="300"/>
              </a:spcBef>
            </a:pPr>
            <a:r>
              <a:rPr lang="en-AU" sz="1600" dirty="0"/>
              <a:t>Advantages:</a:t>
            </a:r>
          </a:p>
          <a:p>
            <a:pPr marL="285750" indent="-285750" algn="just">
              <a:spcBef>
                <a:spcPts val="300"/>
              </a:spcBef>
              <a:buFont typeface="Arial" panose="020B0604020202020204" pitchFamily="34" charset="0"/>
              <a:buChar char="•"/>
            </a:pPr>
            <a:r>
              <a:rPr lang="en-AU" sz="1600" dirty="0"/>
              <a:t>Better interpretability</a:t>
            </a:r>
          </a:p>
          <a:p>
            <a:pPr marL="285750" indent="-285750" algn="just">
              <a:spcBef>
                <a:spcPts val="300"/>
              </a:spcBef>
              <a:buFont typeface="Arial" panose="020B0604020202020204" pitchFamily="34" charset="0"/>
              <a:buChar char="•"/>
            </a:pPr>
            <a:r>
              <a:rPr lang="en-AU" sz="1600" dirty="0"/>
              <a:t>Less likelihood of overfitting compared to neural network algorithms</a:t>
            </a:r>
          </a:p>
        </p:txBody>
      </p:sp>
      <p:pic>
        <p:nvPicPr>
          <p:cNvPr id="7" name="Picture 6">
            <a:extLst>
              <a:ext uri="{FF2B5EF4-FFF2-40B4-BE49-F238E27FC236}">
                <a16:creationId xmlns:a16="http://schemas.microsoft.com/office/drawing/2014/main" id="{513C0C63-7D14-B626-730D-643417377EE2}"/>
              </a:ext>
            </a:extLst>
          </p:cNvPr>
          <p:cNvPicPr>
            <a:picLocks noChangeAspect="1"/>
          </p:cNvPicPr>
          <p:nvPr/>
        </p:nvPicPr>
        <p:blipFill>
          <a:blip r:embed="rId2"/>
          <a:stretch>
            <a:fillRect/>
          </a:stretch>
        </p:blipFill>
        <p:spPr>
          <a:xfrm>
            <a:off x="3726046" y="3453053"/>
            <a:ext cx="4573334" cy="2880000"/>
          </a:xfrm>
          <a:prstGeom prst="rect">
            <a:avLst/>
          </a:prstGeom>
        </p:spPr>
      </p:pic>
      <p:pic>
        <p:nvPicPr>
          <p:cNvPr id="8" name="Picture 7">
            <a:extLst>
              <a:ext uri="{FF2B5EF4-FFF2-40B4-BE49-F238E27FC236}">
                <a16:creationId xmlns:a16="http://schemas.microsoft.com/office/drawing/2014/main" id="{75830E21-3BB3-13A6-054D-4A8595D23029}"/>
              </a:ext>
            </a:extLst>
          </p:cNvPr>
          <p:cNvPicPr>
            <a:picLocks noChangeAspect="1"/>
          </p:cNvPicPr>
          <p:nvPr/>
        </p:nvPicPr>
        <p:blipFill>
          <a:blip r:embed="rId3"/>
          <a:stretch>
            <a:fillRect/>
          </a:stretch>
        </p:blipFill>
        <p:spPr>
          <a:xfrm>
            <a:off x="8472552" y="3461233"/>
            <a:ext cx="3504674" cy="2988894"/>
          </a:xfrm>
          <a:prstGeom prst="rect">
            <a:avLst/>
          </a:prstGeom>
        </p:spPr>
      </p:pic>
      <p:pic>
        <p:nvPicPr>
          <p:cNvPr id="13" name="Picture 12">
            <a:extLst>
              <a:ext uri="{FF2B5EF4-FFF2-40B4-BE49-F238E27FC236}">
                <a16:creationId xmlns:a16="http://schemas.microsoft.com/office/drawing/2014/main" id="{A1CAFA6B-FFB5-7ED3-9D24-88CF1A5FCEB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871" b="98565" l="0" r="95941">
                        <a14:foregroundMark x1="738" y1="42584" x2="19188" y2="41627"/>
                        <a14:foregroundMark x1="19188" y1="41627" x2="2214" y2="40670"/>
                        <a14:foregroundMark x1="2214" y1="40670" x2="16236" y2="41148"/>
                        <a14:foregroundMark x1="738" y1="39713" x2="2583" y2="38278"/>
                        <a14:foregroundMark x1="738" y1="40191" x2="19926" y2="42584"/>
                        <a14:foregroundMark x1="19926" y1="42584" x2="19557" y2="42105"/>
                        <a14:foregroundMark x1="3321" y1="41148" x2="18819" y2="41627"/>
                        <a14:foregroundMark x1="24354" y1="29187" x2="40959" y2="28230"/>
                        <a14:foregroundMark x1="35793" y1="54545" x2="42435" y2="51675"/>
                        <a14:foregroundMark x1="23616" y1="79426" x2="43542" y2="80383"/>
                        <a14:foregroundMark x1="43542" y1="80383" x2="26937" y2="88038"/>
                        <a14:foregroundMark x1="26937" y1="88038" x2="48339" y2="98086"/>
                        <a14:foregroundMark x1="48339" y1="98086" x2="69004" y2="96651"/>
                        <a14:foregroundMark x1="69004" y1="96651" x2="51661" y2="88995"/>
                        <a14:foregroundMark x1="51661" y1="88995" x2="71956" y2="80861"/>
                        <a14:foregroundMark x1="71956" y1="80861" x2="81919" y2="80861"/>
                        <a14:foregroundMark x1="54244" y1="70813" x2="89668" y2="70813"/>
                        <a14:foregroundMark x1="89668" y1="70813" x2="93727" y2="66507"/>
                        <a14:foregroundMark x1="91144" y1="25837" x2="93358" y2="48325"/>
                        <a14:foregroundMark x1="93358" y1="48325" x2="66790" y2="46890"/>
                        <a14:foregroundMark x1="66790" y1="46890" x2="46494" y2="38278"/>
                        <a14:foregroundMark x1="46494" y1="38278" x2="38007" y2="49282"/>
                        <a14:foregroundMark x1="4059" y1="34450" x2="19557" y2="44976"/>
                        <a14:foregroundMark x1="19557" y1="44976" x2="20664" y2="48325"/>
                        <a14:foregroundMark x1="13284" y1="39234" x2="21402" y2="39713"/>
                        <a14:foregroundMark x1="10701" y1="38278" x2="16974" y2="35407"/>
                        <a14:foregroundMark x1="20295" y1="28230" x2="38745" y2="27273"/>
                        <a14:foregroundMark x1="38745" y1="27273" x2="50923" y2="9569"/>
                        <a14:foregroundMark x1="50923" y1="9569" x2="69742" y2="4306"/>
                        <a14:foregroundMark x1="69742" y1="4306" x2="45018" y2="8134"/>
                        <a14:foregroundMark x1="45018" y1="8134" x2="75646" y2="15311"/>
                        <a14:foregroundMark x1="75646" y1="15311" x2="26199" y2="29187"/>
                        <a14:foregroundMark x1="26199" y1="29187" x2="52030" y2="23445"/>
                        <a14:foregroundMark x1="52030" y1="23445" x2="81550" y2="28230"/>
                        <a14:foregroundMark x1="81550" y1="28230" x2="54244" y2="45455"/>
                        <a14:foregroundMark x1="54244" y1="45455" x2="73063" y2="50239"/>
                        <a14:foregroundMark x1="73063" y1="50239" x2="95572" y2="66507"/>
                        <a14:foregroundMark x1="95572" y1="66507" x2="93358" y2="70813"/>
                        <a14:foregroundMark x1="38007" y1="58852" x2="54982" y2="66507"/>
                        <a14:foregroundMark x1="54982" y1="66507" x2="57196" y2="64115"/>
                        <a14:foregroundMark x1="43173" y1="41148" x2="28413" y2="30622"/>
                        <a14:foregroundMark x1="28413" y1="30622" x2="19926" y2="33971"/>
                        <a14:foregroundMark x1="17712" y1="31579" x2="14760" y2="33014"/>
                        <a14:foregroundMark x1="46494" y1="14354" x2="62362" y2="3349"/>
                        <a14:foregroundMark x1="62362" y1="3349" x2="80074" y2="5742"/>
                        <a14:foregroundMark x1="80074" y1="5742" x2="62362" y2="7177"/>
                        <a14:foregroundMark x1="62362" y1="7177" x2="78967" y2="3349"/>
                        <a14:foregroundMark x1="76384" y1="10526" x2="79705" y2="15311"/>
                        <a14:foregroundMark x1="32841" y1="55502" x2="34317" y2="53589"/>
                        <a14:foregroundMark x1="35055" y1="57416" x2="32103" y2="54545"/>
                        <a14:foregroundMark x1="22509" y1="29665" x2="39483" y2="23923"/>
                        <a14:foregroundMark x1="39483" y1="23923" x2="26568" y2="28230"/>
                        <a14:foregroundMark x1="28782" y1="24880" x2="29151" y2="26316"/>
                        <a14:foregroundMark x1="45018" y1="80861" x2="22878" y2="78947"/>
                        <a14:foregroundMark x1="43911" y1="99043" x2="22878" y2="97129"/>
                        <a14:foregroundMark x1="21402" y1="80383" x2="22509" y2="97608"/>
                        <a14:foregroundMark x1="81919" y1="76555" x2="85609" y2="98086"/>
                        <a14:foregroundMark x1="85609" y1="98086" x2="81550" y2="80383"/>
                        <a14:foregroundMark x1="81550" y1="80383" x2="81550" y2="80383"/>
                        <a14:foregroundMark x1="78229" y1="7656" x2="83764" y2="11962"/>
                        <a14:foregroundMark x1="79336" y1="11005" x2="82657" y2="14833"/>
                        <a14:foregroundMark x1="81550" y1="10048" x2="83026" y2="16268"/>
                        <a14:foregroundMark x1="79336" y1="6220" x2="85978" y2="16746"/>
                        <a14:foregroundMark x1="27306" y1="24402" x2="27306" y2="26794"/>
                        <a14:foregroundMark x1="89299" y1="71770" x2="87823" y2="71292"/>
                        <a14:foregroundMark x1="93358" y1="64593" x2="87085" y2="73684"/>
                        <a14:foregroundMark x1="87823" y1="24880" x2="85978" y2="23923"/>
                        <a14:foregroundMark x1="85240" y1="14354" x2="89299" y2="26316"/>
                        <a14:foregroundMark x1="84871" y1="14354" x2="90775" y2="22488"/>
                        <a14:foregroundMark x1="84871" y1="13876" x2="88192" y2="15789"/>
                        <a14:foregroundMark x1="91513" y1="23923" x2="92620" y2="30622"/>
                        <a14:foregroundMark x1="93358" y1="26794" x2="92989" y2="30144"/>
                        <a14:foregroundMark x1="91882" y1="25837" x2="93727" y2="29187"/>
                        <a14:foregroundMark x1="92620" y1="50239" x2="85978" y2="54545"/>
                        <a14:foregroundMark x1="87085" y1="54545" x2="88930" y2="60287"/>
                        <a14:foregroundMark x1="92989" y1="50718" x2="93727" y2="62201"/>
                        <a14:foregroundMark x1="95203" y1="66029" x2="91144" y2="70813"/>
                        <a14:foregroundMark x1="95572" y1="65072" x2="88930" y2="71770"/>
                        <a14:foregroundMark x1="95203" y1="66029" x2="85978" y2="73684"/>
                        <a14:foregroundMark x1="84133" y1="78947" x2="85609" y2="76555"/>
                        <a14:foregroundMark x1="93358" y1="74163" x2="94096" y2="72249"/>
                        <a14:foregroundMark x1="95203" y1="71770" x2="95203" y2="71770"/>
                        <a14:foregroundMark x1="95203" y1="73206" x2="95203" y2="73206"/>
                        <a14:foregroundMark x1="95572" y1="69378" x2="95572" y2="69378"/>
                        <a14:foregroundMark x1="95941" y1="70813" x2="95941" y2="70813"/>
                        <a14:foregroundMark x1="95572" y1="69378" x2="95572" y2="69378"/>
                        <a14:foregroundMark x1="95572" y1="68421" x2="95572" y2="68421"/>
                        <a14:foregroundMark x1="95941" y1="67943" x2="95941" y2="67943"/>
                        <a14:foregroundMark x1="92989" y1="52153" x2="92989" y2="52153"/>
                        <a14:foregroundMark x1="93727" y1="51675" x2="93727" y2="51675"/>
                        <a14:foregroundMark x1="93358" y1="53110" x2="93358" y2="53110"/>
                        <a14:foregroundMark x1="92620" y1="25837" x2="92620" y2="25837"/>
                        <a14:foregroundMark x1="87823" y1="17703" x2="87823" y2="17703"/>
                        <a14:backgroundMark x1="7749" y1="68421" x2="21033" y2="52632"/>
                        <a14:backgroundMark x1="21033" y1="52632" x2="20342" y2="48424"/>
                        <a14:backgroundMark x1="23197" y1="21605" x2="29151" y2="12919"/>
                        <a14:backgroundMark x1="22495" y1="22629" x2="22926" y2="22000"/>
                        <a14:backgroundMark x1="21279" y1="24402" x2="22483" y2="22645"/>
                        <a14:backgroundMark x1="20242" y1="25914" x2="21030" y2="24765"/>
                        <a14:backgroundMark x1="29151" y1="12919" x2="33948" y2="11962"/>
                      </a14:backgroundRemoval>
                    </a14:imgEffect>
                  </a14:imgLayer>
                </a14:imgProps>
              </a:ext>
            </a:extLst>
          </a:blip>
          <a:stretch>
            <a:fillRect/>
          </a:stretch>
        </p:blipFill>
        <p:spPr>
          <a:xfrm>
            <a:off x="925393" y="3926204"/>
            <a:ext cx="2820941" cy="2173169"/>
          </a:xfrm>
          <a:prstGeom prst="rect">
            <a:avLst/>
          </a:prstGeom>
        </p:spPr>
      </p:pic>
      <p:sp>
        <p:nvSpPr>
          <p:cNvPr id="14" name="Text Placeholder 4">
            <a:extLst>
              <a:ext uri="{FF2B5EF4-FFF2-40B4-BE49-F238E27FC236}">
                <a16:creationId xmlns:a16="http://schemas.microsoft.com/office/drawing/2014/main" id="{1DB1F612-2392-C2B9-E55C-895BBFB02D72}"/>
              </a:ext>
            </a:extLst>
          </p:cNvPr>
          <p:cNvSpPr txBox="1">
            <a:spLocks/>
          </p:cNvSpPr>
          <p:nvPr/>
        </p:nvSpPr>
        <p:spPr>
          <a:xfrm>
            <a:off x="872743"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AU" dirty="0"/>
              <a:t>Good at predicting correct test results</a:t>
            </a:r>
          </a:p>
          <a:p>
            <a:pPr marL="285750" indent="-285750" algn="just">
              <a:buFont typeface="Arial" panose="020B0604020202020204" pitchFamily="34" charset="0"/>
              <a:buChar char="•"/>
            </a:pPr>
            <a:r>
              <a:rPr lang="en-AU" dirty="0"/>
              <a:t>Poor at predicting incorrect test results</a:t>
            </a:r>
          </a:p>
          <a:p>
            <a:endParaRPr lang="en-AU" dirty="0"/>
          </a:p>
        </p:txBody>
      </p:sp>
      <p:sp>
        <p:nvSpPr>
          <p:cNvPr id="9" name="Text Placeholder 4">
            <a:extLst>
              <a:ext uri="{FF2B5EF4-FFF2-40B4-BE49-F238E27FC236}">
                <a16:creationId xmlns:a16="http://schemas.microsoft.com/office/drawing/2014/main" id="{C4F69347-E65A-D595-1B21-220959595AD2}"/>
              </a:ext>
            </a:extLst>
          </p:cNvPr>
          <p:cNvSpPr txBox="1">
            <a:spLocks/>
          </p:cNvSpPr>
          <p:nvPr/>
        </p:nvSpPr>
        <p:spPr>
          <a:xfrm>
            <a:off x="4800998" y="2788798"/>
            <a:ext cx="3348000" cy="864000"/>
          </a:xfrm>
          <a:prstGeom prst="rect">
            <a:avLst/>
          </a:prstGeom>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Minor features may be skewing this model.</a:t>
            </a:r>
          </a:p>
          <a:p>
            <a:endParaRPr lang="en-AU" dirty="0"/>
          </a:p>
        </p:txBody>
      </p:sp>
      <p:sp>
        <p:nvSpPr>
          <p:cNvPr id="11" name="Text Placeholder 4">
            <a:extLst>
              <a:ext uri="{FF2B5EF4-FFF2-40B4-BE49-F238E27FC236}">
                <a16:creationId xmlns:a16="http://schemas.microsoft.com/office/drawing/2014/main" id="{E5651F29-68CA-1BC1-F8F7-E8D3C825D2FC}"/>
              </a:ext>
            </a:extLst>
          </p:cNvPr>
          <p:cNvSpPr txBox="1">
            <a:spLocks/>
          </p:cNvSpPr>
          <p:nvPr/>
        </p:nvSpPr>
        <p:spPr>
          <a:xfrm>
            <a:off x="8729253" y="2788798"/>
            <a:ext cx="3348000" cy="864000"/>
          </a:xfrm>
          <a:prstGeom prst="rect">
            <a:avLst/>
          </a:prstGeom>
          <a:solidFill>
            <a:schemeClr val="bg1"/>
          </a:solidFill>
        </p:spPr>
        <p:txBody>
          <a:bodyPr vert="horz" lIns="0" tIns="0" rIns="0" bIns="0" rtlCol="0">
            <a:noAutofit/>
          </a:bodyPr>
          <a:lstStyle>
            <a:lvl1pPr marL="0" indent="0" algn="l" defTabSz="914400" rtl="0" eaLnBrk="1" latinLnBrk="0" hangingPunct="1">
              <a:lnSpc>
                <a:spcPts val="1720"/>
              </a:lnSpc>
              <a:spcBef>
                <a:spcPts val="12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AU" dirty="0"/>
              <a:t>Unsupervised learning using the UMAP algorithm shows that disagreement can occur throughout the data space</a:t>
            </a:r>
          </a:p>
          <a:p>
            <a:endParaRPr lang="en-AU" dirty="0"/>
          </a:p>
        </p:txBody>
      </p:sp>
    </p:spTree>
    <p:extLst>
      <p:ext uri="{BB962C8B-B14F-4D97-AF65-F5344CB8AC3E}">
        <p14:creationId xmlns:p14="http://schemas.microsoft.com/office/powerpoint/2010/main" val="186383381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24D876-BA63-8383-D2AB-620403802442}"/>
              </a:ext>
            </a:extLst>
          </p:cNvPr>
          <p:cNvSpPr>
            <a:spLocks noGrp="1"/>
          </p:cNvSpPr>
          <p:nvPr>
            <p:ph type="sldNum" sz="quarter" idx="12"/>
          </p:nvPr>
        </p:nvSpPr>
        <p:spPr>
          <a:xfrm>
            <a:off x="11425575" y="6305550"/>
            <a:ext cx="462513" cy="365125"/>
          </a:xfrm>
        </p:spPr>
        <p:txBody>
          <a:bodyPr/>
          <a:lstStyle/>
          <a:p>
            <a:fld id="{C3AD2BBB-68AE-C949-A9DC-64F8B3053AF7}" type="slidenum">
              <a:rPr lang="en-US" smtClean="0"/>
              <a:pPr/>
              <a:t>9</a:t>
            </a:fld>
            <a:endParaRPr lang="en-US" dirty="0"/>
          </a:p>
        </p:txBody>
      </p:sp>
      <p:sp>
        <p:nvSpPr>
          <p:cNvPr id="4" name="Text Placeholder 3">
            <a:extLst>
              <a:ext uri="{FF2B5EF4-FFF2-40B4-BE49-F238E27FC236}">
                <a16:creationId xmlns:a16="http://schemas.microsoft.com/office/drawing/2014/main" id="{1505360E-6960-E5A6-D8F8-944C689191E2}"/>
              </a:ext>
            </a:extLst>
          </p:cNvPr>
          <p:cNvSpPr>
            <a:spLocks noGrp="1"/>
          </p:cNvSpPr>
          <p:nvPr>
            <p:ph type="body" sz="quarter" idx="14"/>
          </p:nvPr>
        </p:nvSpPr>
        <p:spPr>
          <a:xfrm>
            <a:off x="341512" y="645746"/>
            <a:ext cx="5106987" cy="1185570"/>
          </a:xfrm>
        </p:spPr>
        <p:txBody>
          <a:bodyPr/>
          <a:lstStyle/>
          <a:p>
            <a:r>
              <a:rPr lang="en-AU" dirty="0"/>
              <a:t>Training Results and Predictions</a:t>
            </a:r>
          </a:p>
        </p:txBody>
      </p:sp>
      <p:sp>
        <p:nvSpPr>
          <p:cNvPr id="6" name="Text Placeholder 5">
            <a:extLst>
              <a:ext uri="{FF2B5EF4-FFF2-40B4-BE49-F238E27FC236}">
                <a16:creationId xmlns:a16="http://schemas.microsoft.com/office/drawing/2014/main" id="{2ACE6E18-2DDE-885B-CB5D-A1A58F322AE7}"/>
              </a:ext>
            </a:extLst>
          </p:cNvPr>
          <p:cNvSpPr>
            <a:spLocks noGrp="1"/>
          </p:cNvSpPr>
          <p:nvPr>
            <p:ph type="body" sz="quarter" idx="15"/>
          </p:nvPr>
        </p:nvSpPr>
        <p:spPr>
          <a:xfrm>
            <a:off x="326860" y="1738700"/>
            <a:ext cx="5769140" cy="743243"/>
          </a:xfrm>
        </p:spPr>
        <p:txBody>
          <a:bodyPr/>
          <a:lstStyle/>
          <a:p>
            <a:r>
              <a:rPr lang="en-AU" dirty="0"/>
              <a:t>We asked the models to predict if the SOPHiA test results were likely to be correct or incorrect.</a:t>
            </a:r>
          </a:p>
        </p:txBody>
      </p:sp>
      <p:pic>
        <p:nvPicPr>
          <p:cNvPr id="10" name="Picture 9" descr="A graph of blue squares&#10;&#10;Description automatically generated">
            <a:extLst>
              <a:ext uri="{FF2B5EF4-FFF2-40B4-BE49-F238E27FC236}">
                <a16:creationId xmlns:a16="http://schemas.microsoft.com/office/drawing/2014/main" id="{31970C9B-0884-25F7-817D-3CF2D597936A}"/>
              </a:ext>
            </a:extLst>
          </p:cNvPr>
          <p:cNvPicPr>
            <a:picLocks noChangeAspect="1"/>
          </p:cNvPicPr>
          <p:nvPr/>
        </p:nvPicPr>
        <p:blipFill>
          <a:blip r:embed="rId2"/>
          <a:stretch>
            <a:fillRect/>
          </a:stretch>
        </p:blipFill>
        <p:spPr>
          <a:xfrm>
            <a:off x="8540325" y="4258715"/>
            <a:ext cx="2592000" cy="1944000"/>
          </a:xfrm>
          <a:prstGeom prst="rect">
            <a:avLst/>
          </a:prstGeom>
        </p:spPr>
      </p:pic>
      <p:pic>
        <p:nvPicPr>
          <p:cNvPr id="12" name="Picture 11" descr="A graph of a graph with blue and orange bars&#10;&#10;Description automatically generated">
            <a:extLst>
              <a:ext uri="{FF2B5EF4-FFF2-40B4-BE49-F238E27FC236}">
                <a16:creationId xmlns:a16="http://schemas.microsoft.com/office/drawing/2014/main" id="{8F0C1FDE-8579-8EB6-27E3-9FE3E2F4835B}"/>
              </a:ext>
            </a:extLst>
          </p:cNvPr>
          <p:cNvPicPr>
            <a:picLocks noChangeAspect="1"/>
          </p:cNvPicPr>
          <p:nvPr/>
        </p:nvPicPr>
        <p:blipFill>
          <a:blip r:embed="rId3"/>
          <a:stretch>
            <a:fillRect/>
          </a:stretch>
        </p:blipFill>
        <p:spPr>
          <a:xfrm>
            <a:off x="8540325" y="2306069"/>
            <a:ext cx="2592000" cy="1944000"/>
          </a:xfrm>
          <a:prstGeom prst="rect">
            <a:avLst/>
          </a:prstGeom>
        </p:spPr>
      </p:pic>
      <p:pic>
        <p:nvPicPr>
          <p:cNvPr id="14" name="Picture 13" descr="A green and red rectangular box with white text&#10;&#10;Description automatically generated">
            <a:extLst>
              <a:ext uri="{FF2B5EF4-FFF2-40B4-BE49-F238E27FC236}">
                <a16:creationId xmlns:a16="http://schemas.microsoft.com/office/drawing/2014/main" id="{C7C812D6-E3F4-2E23-F9E7-21F8580C7521}"/>
              </a:ext>
            </a:extLst>
          </p:cNvPr>
          <p:cNvPicPr>
            <a:picLocks noChangeAspect="1"/>
          </p:cNvPicPr>
          <p:nvPr/>
        </p:nvPicPr>
        <p:blipFill>
          <a:blip r:embed="rId4"/>
          <a:stretch>
            <a:fillRect/>
          </a:stretch>
        </p:blipFill>
        <p:spPr>
          <a:xfrm>
            <a:off x="8540325" y="353424"/>
            <a:ext cx="2916000" cy="1943999"/>
          </a:xfrm>
          <a:prstGeom prst="rect">
            <a:avLst/>
          </a:prstGeom>
        </p:spPr>
      </p:pic>
      <p:sp>
        <p:nvSpPr>
          <p:cNvPr id="9" name="Text Placeholder 30">
            <a:extLst>
              <a:ext uri="{FF2B5EF4-FFF2-40B4-BE49-F238E27FC236}">
                <a16:creationId xmlns:a16="http://schemas.microsoft.com/office/drawing/2014/main" id="{EA913A9D-5C4A-17B9-6002-7FB38838B67F}"/>
              </a:ext>
            </a:extLst>
          </p:cNvPr>
          <p:cNvSpPr txBox="1">
            <a:spLocks/>
          </p:cNvSpPr>
          <p:nvPr/>
        </p:nvSpPr>
        <p:spPr>
          <a:xfrm>
            <a:off x="636220" y="6060430"/>
            <a:ext cx="3112819" cy="742326"/>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Comment. </a:t>
            </a:r>
          </a:p>
        </p:txBody>
      </p:sp>
      <p:sp>
        <p:nvSpPr>
          <p:cNvPr id="11" name="Text Placeholder 30">
            <a:extLst>
              <a:ext uri="{FF2B5EF4-FFF2-40B4-BE49-F238E27FC236}">
                <a16:creationId xmlns:a16="http://schemas.microsoft.com/office/drawing/2014/main" id="{F285F71A-CC7E-32AF-6768-6C5F799BA088}"/>
              </a:ext>
            </a:extLst>
          </p:cNvPr>
          <p:cNvSpPr txBox="1">
            <a:spLocks/>
          </p:cNvSpPr>
          <p:nvPr/>
        </p:nvSpPr>
        <p:spPr>
          <a:xfrm>
            <a:off x="4582212" y="6060430"/>
            <a:ext cx="3112819" cy="742326"/>
          </a:xfrm>
          <a:prstGeom prst="rect">
            <a:avLst/>
          </a:prstGeom>
        </p:spPr>
        <p:txBody>
          <a:bodyPr vert="horz" lIns="0" tIns="0" rIns="0" bIns="0" rtlCol="0">
            <a:noAutofit/>
          </a:bodyPr>
          <a:lstStyle>
            <a:lvl1pPr marL="0" indent="0" algn="l" defTabSz="914400" rtl="0" eaLnBrk="1" latinLnBrk="0" hangingPunct="1">
              <a:lnSpc>
                <a:spcPts val="1420"/>
              </a:lnSpc>
              <a:spcBef>
                <a:spcPts val="1200"/>
              </a:spcBef>
              <a:buFont typeface="Arial" panose="020B0604020202020204" pitchFamily="34" charset="0"/>
              <a:buNone/>
              <a:defRPr sz="1200" b="0" i="0" kern="1200">
                <a:solidFill>
                  <a:schemeClr val="tx1"/>
                </a:solidFill>
                <a:latin typeface="Calibri Light" panose="020F0302020204030204" pitchFamily="34" charset="0"/>
                <a:ea typeface="+mn-ea"/>
                <a:cs typeface="Calibri Light" panose="020F0302020204030204" pitchFamily="34" charset="0"/>
              </a:defRPr>
            </a:lvl1pPr>
            <a:lvl2pPr marL="180000" indent="0" algn="l" defTabSz="914400" rtl="0" eaLnBrk="1" latinLnBrk="0" hangingPunct="1">
              <a:lnSpc>
                <a:spcPct val="100000"/>
              </a:lnSpc>
              <a:spcBef>
                <a:spcPts val="1200"/>
              </a:spcBef>
              <a:buFont typeface="Arial" panose="020B0604020202020204" pitchFamily="34" charset="0"/>
              <a:buNone/>
              <a:defRPr sz="1800" b="1" i="0" kern="1200">
                <a:solidFill>
                  <a:schemeClr val="tx1"/>
                </a:solidFill>
                <a:latin typeface="Calibri" panose="020F0502020204030204" pitchFamily="34" charset="0"/>
                <a:ea typeface="+mn-ea"/>
                <a:cs typeface="Calibri" panose="020F0502020204030204" pitchFamily="34" charset="0"/>
              </a:defRPr>
            </a:lvl2pPr>
            <a:lvl3pPr marL="360000" indent="0" algn="l" defTabSz="914400" rtl="0" eaLnBrk="1" latinLnBrk="0" hangingPunct="1">
              <a:lnSpc>
                <a:spcPct val="100000"/>
              </a:lnSpc>
              <a:spcBef>
                <a:spcPts val="800"/>
              </a:spcBef>
              <a:buFont typeface="Arial" panose="020B0604020202020204" pitchFamily="34" charset="0"/>
              <a:buNone/>
              <a:defRPr sz="1600" b="0" i="0" kern="1200">
                <a:solidFill>
                  <a:schemeClr val="tx1"/>
                </a:solidFill>
                <a:latin typeface="Calibri Light" panose="020F0302020204030204" pitchFamily="34" charset="0"/>
                <a:ea typeface="+mn-ea"/>
                <a:cs typeface="Calibri Light" panose="020F0302020204030204" pitchFamily="34" charset="0"/>
              </a:defRPr>
            </a:lvl3pPr>
            <a:lvl4pPr marL="540000" indent="0" algn="l" defTabSz="914400" rtl="0" eaLnBrk="1" latinLnBrk="0" hangingPunct="1">
              <a:lnSpc>
                <a:spcPct val="100000"/>
              </a:lnSpc>
              <a:spcBef>
                <a:spcPts val="800"/>
              </a:spcBef>
              <a:buFont typeface="Arial" panose="020B0604020202020204" pitchFamily="34" charset="0"/>
              <a:buNone/>
              <a:defRPr sz="1600" kern="1200">
                <a:solidFill>
                  <a:schemeClr val="accent5"/>
                </a:solidFill>
                <a:latin typeface="+mn-lt"/>
                <a:ea typeface="+mn-ea"/>
                <a:cs typeface="+mn-cs"/>
              </a:defRPr>
            </a:lvl4pPr>
            <a:lvl5pPr marL="720000" indent="-180000" algn="l" defTabSz="914400" rtl="0" eaLnBrk="1" latinLnBrk="0" hangingPunct="1">
              <a:lnSpc>
                <a:spcPct val="100000"/>
              </a:lnSpc>
              <a:spcBef>
                <a:spcPts val="800"/>
              </a:spcBef>
              <a:buFont typeface="Arial" panose="020B0604020202020204" pitchFamily="34" charset="0"/>
              <a:buChar char="•"/>
              <a:defRPr sz="14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Comment. </a:t>
            </a:r>
          </a:p>
        </p:txBody>
      </p:sp>
    </p:spTree>
    <p:extLst>
      <p:ext uri="{BB962C8B-B14F-4D97-AF65-F5344CB8AC3E}">
        <p14:creationId xmlns:p14="http://schemas.microsoft.com/office/powerpoint/2010/main" val="3749924451"/>
      </p:ext>
    </p:extLst>
  </p:cSld>
  <p:clrMapOvr>
    <a:masterClrMapping/>
  </p:clrMapOvr>
  <p:transition spd="med">
    <p:pull/>
  </p:transition>
</p:sld>
</file>

<file path=ppt/theme/theme1.xml><?xml version="1.0" encoding="utf-8"?>
<a:theme xmlns:a="http://schemas.openxmlformats.org/drawingml/2006/main" name="Office Theme">
  <a:themeElements>
    <a:clrScheme name="PM">
      <a:dk1>
        <a:srgbClr val="411E75"/>
      </a:dk1>
      <a:lt1>
        <a:srgbClr val="FFFFFF"/>
      </a:lt1>
      <a:dk2>
        <a:srgbClr val="000000"/>
      </a:dk2>
      <a:lt2>
        <a:srgbClr val="E6E6E6"/>
      </a:lt2>
      <a:accent1>
        <a:srgbClr val="411E75"/>
      </a:accent1>
      <a:accent2>
        <a:srgbClr val="92278F"/>
      </a:accent2>
      <a:accent3>
        <a:srgbClr val="828282"/>
      </a:accent3>
      <a:accent4>
        <a:srgbClr val="AD3092"/>
      </a:accent4>
      <a:accent5>
        <a:srgbClr val="595959"/>
      </a:accent5>
      <a:accent6>
        <a:srgbClr val="AAAAAA"/>
      </a:accent6>
      <a:hlink>
        <a:srgbClr val="411D74"/>
      </a:hlink>
      <a:folHlink>
        <a:srgbClr val="AAAAA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4E20904F3A15429D4C6117AB419F92" ma:contentTypeVersion="13" ma:contentTypeDescription="Create a new document." ma:contentTypeScope="" ma:versionID="b609f80094411b895388a22bc72b12d8">
  <xsd:schema xmlns:xsd="http://www.w3.org/2001/XMLSchema" xmlns:xs="http://www.w3.org/2001/XMLSchema" xmlns:p="http://schemas.microsoft.com/office/2006/metadata/properties" xmlns:ns2="85b3e068-14d7-4ebe-9176-3232802d73ff" xmlns:ns3="30989c6c-7074-4891-be78-27cd045be243" xmlns:ns4="60ee20dc-9b3a-4e34-8940-281fdbd4adea" targetNamespace="http://schemas.microsoft.com/office/2006/metadata/properties" ma:root="true" ma:fieldsID="7e6a42ef28be2ccd03e7513ef57dbe95" ns2:_="" ns3:_="" ns4:_="">
    <xsd:import namespace="85b3e068-14d7-4ebe-9176-3232802d73ff"/>
    <xsd:import namespace="30989c6c-7074-4891-be78-27cd045be243"/>
    <xsd:import namespace="60ee20dc-9b3a-4e34-8940-281fdbd4ade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Instruct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b3e068-14d7-4ebe-9176-3232802d73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4dc490e-0ba4-43e8-b334-a6bff8b18b78"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Instructions" ma:index="20" nillable="true" ma:displayName="Instructions" ma:format="Dropdown" ma:internalName="Instruction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989c6c-7074-4891-be78-27cd045be24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ee20dc-9b3a-4e34-8940-281fdbd4adea"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72d93b31-b22f-40d7-bed5-b92bf0965c41}" ma:internalName="TaxCatchAll" ma:showField="CatchAllData" ma:web="30989c6c-7074-4891-be78-27cd045be2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0ee20dc-9b3a-4e34-8940-281fdbd4adea" xsi:nil="true"/>
    <lcf76f155ced4ddcb4097134ff3c332f xmlns="85b3e068-14d7-4ebe-9176-3232802d73ff">
      <Terms xmlns="http://schemas.microsoft.com/office/infopath/2007/PartnerControls"/>
    </lcf76f155ced4ddcb4097134ff3c332f>
    <Instructions xmlns="85b3e068-14d7-4ebe-9176-3232802d73ff" xsi:nil="true"/>
  </documentManagement>
</p:properties>
</file>

<file path=customXml/itemProps1.xml><?xml version="1.0" encoding="utf-8"?>
<ds:datastoreItem xmlns:ds="http://schemas.openxmlformats.org/officeDocument/2006/customXml" ds:itemID="{1F1435F8-46AD-49B6-BCC5-F46217BFA83D}">
  <ds:schemaRefs>
    <ds:schemaRef ds:uri="http://schemas.microsoft.com/sharepoint/v3/contenttype/forms"/>
  </ds:schemaRefs>
</ds:datastoreItem>
</file>

<file path=customXml/itemProps2.xml><?xml version="1.0" encoding="utf-8"?>
<ds:datastoreItem xmlns:ds="http://schemas.openxmlformats.org/officeDocument/2006/customXml" ds:itemID="{04757086-87C7-4779-BC33-E265C9D4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b3e068-14d7-4ebe-9176-3232802d73ff"/>
    <ds:schemaRef ds:uri="30989c6c-7074-4891-be78-27cd045be243"/>
    <ds:schemaRef ds:uri="60ee20dc-9b3a-4e34-8940-281fdbd4ad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E8420B-89D8-4879-86EF-941ACA22E2AE}">
  <ds:schemaRefs>
    <ds:schemaRef ds:uri="http://schemas.microsoft.com/office/2006/metadata/properties"/>
    <ds:schemaRef ds:uri="http://purl.org/dc/elements/1.1/"/>
    <ds:schemaRef ds:uri="60ee20dc-9b3a-4e34-8940-281fdbd4adea"/>
    <ds:schemaRef ds:uri="http://www.w3.org/XML/1998/namespace"/>
    <ds:schemaRef ds:uri="30989c6c-7074-4891-be78-27cd045be243"/>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85b3e068-14d7-4ebe-9176-3232802d73ff"/>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3167</TotalTime>
  <Words>736</Words>
  <Application>Microsoft Macintosh PowerPoint</Application>
  <PresentationFormat>Widescreen</PresentationFormat>
  <Paragraphs>88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Evaluating the Accuracy of a Predictive Cancer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listening  We are: Andrew Fellowes Roberto Sammassimo Richard Soos Richard Thornton  We are glad its over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Deanne Antao</dc:creator>
  <cp:lastModifiedBy>Andrew Fellowes</cp:lastModifiedBy>
  <cp:revision>58</cp:revision>
  <dcterms:created xsi:type="dcterms:W3CDTF">2022-05-11T01:55:24Z</dcterms:created>
  <dcterms:modified xsi:type="dcterms:W3CDTF">2023-08-10T06:35:31Z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0x010100B94E20904F3A15429D4C6117AB419F92</vt:lpwstr>
  </property>
</Properties>
</file>